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9"/>
  </p:notesMasterIdLst>
  <p:sldIdLst>
    <p:sldId id="256" r:id="rId4"/>
    <p:sldId id="258" r:id="rId5"/>
    <p:sldId id="371" r:id="rId6"/>
    <p:sldId id="257" r:id="rId7"/>
    <p:sldId id="665" r:id="rId8"/>
    <p:sldId id="398" r:id="rId9"/>
    <p:sldId id="666" r:id="rId10"/>
    <p:sldId id="319" r:id="rId11"/>
    <p:sldId id="392" r:id="rId12"/>
    <p:sldId id="700" r:id="rId13"/>
    <p:sldId id="432" r:id="rId14"/>
    <p:sldId id="692" r:id="rId15"/>
    <p:sldId id="260" r:id="rId16"/>
    <p:sldId id="691" r:id="rId17"/>
    <p:sldId id="703" r:id="rId18"/>
    <p:sldId id="704" r:id="rId19"/>
    <p:sldId id="265" r:id="rId20"/>
    <p:sldId id="289" r:id="rId21"/>
    <p:sldId id="701" r:id="rId22"/>
    <p:sldId id="399" r:id="rId23"/>
    <p:sldId id="696" r:id="rId24"/>
    <p:sldId id="702" r:id="rId25"/>
    <p:sldId id="698" r:id="rId26"/>
    <p:sldId id="675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um\Dropbox\PC\Desktop\Desktop%20files\Conference%20France%20paper-From%20flush\Review\Final%20submission-August2016\Review2\New%20Review2022\Seaweed%20production-Tz-to%20202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Production (tonnes)</c:v>
                </c:pt>
              </c:strCache>
            </c:strRef>
          </c:tx>
          <c:spPr>
            <a:solidFill>
              <a:srgbClr val="660033"/>
            </a:solidFill>
          </c:spPr>
          <c:invertIfNegative val="0"/>
          <c:cat>
            <c:numRef>
              <c:f>Sheet1!$B$3:$B$34</c:f>
              <c:numCache>
                <c:formatCode>General</c:formatCode>
                <c:ptCount val="32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 formatCode="0">
                  <c:v>1993</c:v>
                </c:pt>
                <c:pt idx="4" formatCode="0">
                  <c:v>1994</c:v>
                </c:pt>
                <c:pt idx="5" formatCode="0">
                  <c:v>1995</c:v>
                </c:pt>
                <c:pt idx="6" formatCode="0">
                  <c:v>1996</c:v>
                </c:pt>
                <c:pt idx="7" formatCode="0">
                  <c:v>1997</c:v>
                </c:pt>
                <c:pt idx="8" formatCode="0">
                  <c:v>1998</c:v>
                </c:pt>
                <c:pt idx="9" formatCode="0">
                  <c:v>1999</c:v>
                </c:pt>
                <c:pt idx="10" formatCode="0">
                  <c:v>2000</c:v>
                </c:pt>
                <c:pt idx="11" formatCode="0">
                  <c:v>2001</c:v>
                </c:pt>
                <c:pt idx="12" formatCode="0">
                  <c:v>2002</c:v>
                </c:pt>
                <c:pt idx="13" formatCode="0">
                  <c:v>2003</c:v>
                </c:pt>
                <c:pt idx="14" formatCode="0">
                  <c:v>2004</c:v>
                </c:pt>
                <c:pt idx="15" formatCode="0">
                  <c:v>2005</c:v>
                </c:pt>
                <c:pt idx="16" formatCode="0">
                  <c:v>2006</c:v>
                </c:pt>
                <c:pt idx="17" formatCode="0">
                  <c:v>2007</c:v>
                </c:pt>
                <c:pt idx="18" formatCode="0">
                  <c:v>2008</c:v>
                </c:pt>
                <c:pt idx="19" formatCode="0">
                  <c:v>2009</c:v>
                </c:pt>
                <c:pt idx="20" formatCode="0">
                  <c:v>2010</c:v>
                </c:pt>
                <c:pt idx="21" formatCode="0">
                  <c:v>2011</c:v>
                </c:pt>
                <c:pt idx="22" formatCode="0">
                  <c:v>2012</c:v>
                </c:pt>
                <c:pt idx="23">
                  <c:v>2013</c:v>
                </c:pt>
                <c:pt idx="24">
                  <c:v>2014</c:v>
                </c:pt>
                <c:pt idx="25" formatCode="0">
                  <c:v>2015</c:v>
                </c:pt>
                <c:pt idx="26" formatCode="0">
                  <c:v>2016</c:v>
                </c:pt>
                <c:pt idx="27" formatCode="0">
                  <c:v>2017</c:v>
                </c:pt>
                <c:pt idx="28" formatCode="0">
                  <c:v>2018</c:v>
                </c:pt>
                <c:pt idx="29" formatCode="0">
                  <c:v>2019</c:v>
                </c:pt>
                <c:pt idx="30" formatCode="0">
                  <c:v>2020</c:v>
                </c:pt>
                <c:pt idx="31" formatCode="0">
                  <c:v>2021</c:v>
                </c:pt>
              </c:numCache>
            </c:numRef>
          </c:cat>
          <c:val>
            <c:numRef>
              <c:f>Sheet1!$E$3:$E$34</c:f>
              <c:numCache>
                <c:formatCode>General</c:formatCode>
                <c:ptCount val="32"/>
                <c:pt idx="0">
                  <c:v>808</c:v>
                </c:pt>
                <c:pt idx="1">
                  <c:v>2497</c:v>
                </c:pt>
                <c:pt idx="2">
                  <c:v>2123</c:v>
                </c:pt>
                <c:pt idx="3">
                  <c:v>1768</c:v>
                </c:pt>
                <c:pt idx="4">
                  <c:v>2459</c:v>
                </c:pt>
                <c:pt idx="5">
                  <c:v>3917</c:v>
                </c:pt>
                <c:pt idx="6">
                  <c:v>4774</c:v>
                </c:pt>
                <c:pt idx="7">
                  <c:v>3667</c:v>
                </c:pt>
                <c:pt idx="8">
                  <c:v>4305</c:v>
                </c:pt>
                <c:pt idx="9">
                  <c:v>3667</c:v>
                </c:pt>
                <c:pt idx="10">
                  <c:v>4991</c:v>
                </c:pt>
                <c:pt idx="11">
                  <c:v>7138</c:v>
                </c:pt>
                <c:pt idx="12">
                  <c:v>10397</c:v>
                </c:pt>
                <c:pt idx="13">
                  <c:v>9047</c:v>
                </c:pt>
                <c:pt idx="14">
                  <c:v>6792</c:v>
                </c:pt>
                <c:pt idx="15">
                  <c:v>6934</c:v>
                </c:pt>
                <c:pt idx="16">
                  <c:v>7486</c:v>
                </c:pt>
                <c:pt idx="17">
                  <c:v>8485</c:v>
                </c:pt>
                <c:pt idx="18" formatCode="0">
                  <c:v>10792.787999999999</c:v>
                </c:pt>
                <c:pt idx="19" formatCode="0">
                  <c:v>10247.622000000001</c:v>
                </c:pt>
                <c:pt idx="20" formatCode="0">
                  <c:v>12515.665499999999</c:v>
                </c:pt>
                <c:pt idx="21" formatCode="0">
                  <c:v>13039.93</c:v>
                </c:pt>
                <c:pt idx="22" formatCode="_-* #,##0_-;\-* #,##0_-;_-* &quot;-&quot;??_-;_-@_-">
                  <c:v>15087.811</c:v>
                </c:pt>
                <c:pt idx="23" formatCode="_-* #,##0_-;\-* #,##0_-;_-* &quot;-&quot;??_-;_-@_-">
                  <c:v>11843.799981595997</c:v>
                </c:pt>
                <c:pt idx="24" formatCode="_-* #,##0_-;\-* #,##0_-;_-* &quot;-&quot;??_-;_-@_-">
                  <c:v>13796.886499999999</c:v>
                </c:pt>
                <c:pt idx="25" formatCode="_-* #,##0_-;\-* #,##0_-;_-* &quot;-&quot;??_-;_-@_-">
                  <c:v>17623.82</c:v>
                </c:pt>
                <c:pt idx="26" formatCode="_-* #,##0_-;\-* #,##0_-;_-* &quot;-&quot;??_-;_-@_-">
                  <c:v>11019.83</c:v>
                </c:pt>
                <c:pt idx="27" formatCode="_-* #,##0_-;\-* #,##0_-;_-* &quot;-&quot;??_-;_-@_-">
                  <c:v>11780.89</c:v>
                </c:pt>
                <c:pt idx="28" formatCode="_-* #,##0_-;\-* #,##0_-;_-* &quot;-&quot;??_-;_-@_-">
                  <c:v>11224.91</c:v>
                </c:pt>
                <c:pt idx="29" formatCode="_-* #,##0_-;\-* #,##0_-;_-* &quot;-&quot;??_-;_-@_-">
                  <c:v>10708.18</c:v>
                </c:pt>
                <c:pt idx="30" formatCode="_-* #,##0_-;\-* #,##0_-;_-* &quot;-&quot;??_-;_-@_-">
                  <c:v>9785</c:v>
                </c:pt>
                <c:pt idx="31" formatCode="_-* #,##0_-;\-* #,##0_-;_-* &quot;-&quot;??_-;_-@_-">
                  <c:v>12045.79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49-4FAE-9A49-7217232F5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2505983"/>
        <c:axId val="1"/>
      </c:barChart>
      <c:lineChart>
        <c:grouping val="standard"/>
        <c:varyColors val="0"/>
        <c:ser>
          <c:idx val="1"/>
          <c:order val="1"/>
          <c:tx>
            <c:strRef>
              <c:f>Sheet1!$I$2</c:f>
              <c:strCache>
                <c:ptCount val="1"/>
                <c:pt idx="0">
                  <c:v>1000$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pPr>
              <a:solidFill>
                <a:srgbClr val="002060"/>
              </a:solidFill>
              <a:ln>
                <a:solidFill>
                  <a:srgbClr val="002060"/>
                </a:solidFill>
              </a:ln>
            </c:spPr>
          </c:marker>
          <c:cat>
            <c:numRef>
              <c:f>Sheet1!$B$3:$B$32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 formatCode="0">
                  <c:v>1993</c:v>
                </c:pt>
                <c:pt idx="4" formatCode="0">
                  <c:v>1994</c:v>
                </c:pt>
                <c:pt idx="5" formatCode="0">
                  <c:v>1995</c:v>
                </c:pt>
                <c:pt idx="6" formatCode="0">
                  <c:v>1996</c:v>
                </c:pt>
                <c:pt idx="7" formatCode="0">
                  <c:v>1997</c:v>
                </c:pt>
                <c:pt idx="8" formatCode="0">
                  <c:v>1998</c:v>
                </c:pt>
                <c:pt idx="9" formatCode="0">
                  <c:v>1999</c:v>
                </c:pt>
                <c:pt idx="10" formatCode="0">
                  <c:v>2000</c:v>
                </c:pt>
                <c:pt idx="11" formatCode="0">
                  <c:v>2001</c:v>
                </c:pt>
                <c:pt idx="12" formatCode="0">
                  <c:v>2002</c:v>
                </c:pt>
                <c:pt idx="13" formatCode="0">
                  <c:v>2003</c:v>
                </c:pt>
                <c:pt idx="14" formatCode="0">
                  <c:v>2004</c:v>
                </c:pt>
                <c:pt idx="15" formatCode="0">
                  <c:v>2005</c:v>
                </c:pt>
                <c:pt idx="16" formatCode="0">
                  <c:v>2006</c:v>
                </c:pt>
                <c:pt idx="17" formatCode="0">
                  <c:v>2007</c:v>
                </c:pt>
                <c:pt idx="18" formatCode="0">
                  <c:v>2008</c:v>
                </c:pt>
                <c:pt idx="19" formatCode="0">
                  <c:v>2009</c:v>
                </c:pt>
                <c:pt idx="20" formatCode="0">
                  <c:v>2010</c:v>
                </c:pt>
                <c:pt idx="21" formatCode="0">
                  <c:v>2011</c:v>
                </c:pt>
                <c:pt idx="22" formatCode="0">
                  <c:v>2012</c:v>
                </c:pt>
                <c:pt idx="23">
                  <c:v>2013</c:v>
                </c:pt>
                <c:pt idx="24">
                  <c:v>2014</c:v>
                </c:pt>
                <c:pt idx="25" formatCode="0">
                  <c:v>2015</c:v>
                </c:pt>
                <c:pt idx="26" formatCode="0">
                  <c:v>2016</c:v>
                </c:pt>
                <c:pt idx="27" formatCode="0">
                  <c:v>2017</c:v>
                </c:pt>
                <c:pt idx="28" formatCode="0">
                  <c:v>2018</c:v>
                </c:pt>
                <c:pt idx="29" formatCode="0">
                  <c:v>2019</c:v>
                </c:pt>
              </c:numCache>
            </c:numRef>
          </c:cat>
          <c:val>
            <c:numRef>
              <c:f>Sheet1!$I$3:$I$34</c:f>
              <c:numCache>
                <c:formatCode>General</c:formatCode>
                <c:ptCount val="32"/>
                <c:pt idx="3" formatCode="_(* #,##0.00_);_(* \(#,##0.00\);_(* &quot;-&quot;??_);_(@_)">
                  <c:v>249.10319248826292</c:v>
                </c:pt>
                <c:pt idx="4" formatCode="_(* #,##0.00_);_(* \(#,##0.00\);_(* &quot;-&quot;??_);_(@_)">
                  <c:v>387.31711416490486</c:v>
                </c:pt>
                <c:pt idx="5" formatCode="_(* #,##0.00_);_(* \(#,##0.00\);_(* &quot;-&quot;??_);_(@_)">
                  <c:v>585.06399999999996</c:v>
                </c:pt>
                <c:pt idx="6" formatCode="_(* #,##0.00_);_(* \(#,##0.00\);_(* &quot;-&quot;??_);_(@_)">
                  <c:v>709.81251650165018</c:v>
                </c:pt>
                <c:pt idx="7" formatCode="_(* #,##0.00_);_(* \(#,##0.00\);_(* &quot;-&quot;??_);_(@_)">
                  <c:v>485.45270986745214</c:v>
                </c:pt>
                <c:pt idx="8" formatCode="_(* #,##0.00_);_(* \(#,##0.00\);_(* &quot;-&quot;??_);_(@_)">
                  <c:v>645.72031203566121</c:v>
                </c:pt>
                <c:pt idx="9" formatCode="_(* #,##0.00_);_(* \(#,##0.00\);_(* &quot;-&quot;??_);_(@_)">
                  <c:v>389.16456906729633</c:v>
                </c:pt>
                <c:pt idx="10" formatCode="_(* #,##0.00_);_(* \(#,##0.00\);_(* &quot;-&quot;??_);_(@_)">
                  <c:v>573.7065491183879</c:v>
                </c:pt>
                <c:pt idx="11" formatCode="_(* #,##0.00_);_(* \(#,##0.00\);_(* &quot;-&quot;??_);_(@_)">
                  <c:v>640.69617713004482</c:v>
                </c:pt>
                <c:pt idx="12" formatCode="_(* #,##0.00_);_(* \(#,##0.00\);_(* &quot;-&quot;??_);_(@_)">
                  <c:v>962.97852051835855</c:v>
                </c:pt>
                <c:pt idx="13" formatCode="_(* #,##0.00_);_(* \(#,##0.00\);_(* &quot;-&quot;??_);_(@_)">
                  <c:v>622.82937609329451</c:v>
                </c:pt>
                <c:pt idx="14" formatCode="_(* #,##0.00_);_(* \(#,##0.00\);_(* &quot;-&quot;??_);_(@_)">
                  <c:v>458.30988758992805</c:v>
                </c:pt>
                <c:pt idx="15" formatCode="_(* #,##0.00_);_(* \(#,##0.00\);_(* &quot;-&quot;??_);_(@_)">
                  <c:v>553.0549467613132</c:v>
                </c:pt>
                <c:pt idx="16" formatCode="_(* #,##0.00_);_(* \(#,##0.00\);_(* &quot;-&quot;??_);_(@_)">
                  <c:v>707.5734504792332</c:v>
                </c:pt>
                <c:pt idx="17" formatCode="_(* #,##0.00_);_(* \(#,##0.00\);_(* &quot;-&quot;??_);_(@_)">
                  <c:v>1023.2150161290323</c:v>
                </c:pt>
                <c:pt idx="18" formatCode="_(* #,##0.00_);_(* \(#,##0.00\);_(* &quot;-&quot;??_);_(@_)">
                  <c:v>1425.6347911338448</c:v>
                </c:pt>
                <c:pt idx="19" formatCode="_(* #,##0.00_);_(* \(#,##0.00\);_(* &quot;-&quot;??_);_(@_)">
                  <c:v>1269.4683458460368</c:v>
                </c:pt>
                <c:pt idx="20" formatCode="_(* #,##0.00_);_(* \(#,##0.00\);_(* &quot;-&quot;??_);_(@_)">
                  <c:v>2035.8643003412969</c:v>
                </c:pt>
                <c:pt idx="21" formatCode="_(* #,##0.00_);_(* \(#,##0.00\);_(* &quot;-&quot;??_);_(@_)">
                  <c:v>3419.5077703955499</c:v>
                </c:pt>
                <c:pt idx="22" formatCode="_(* #,##0.00_);_(* \(#,##0.00\);_(* &quot;-&quot;??_);_(@_)">
                  <c:v>3948.481922342457</c:v>
                </c:pt>
                <c:pt idx="23" formatCode="_(* #,##0.00_);_(* \(#,##0.00\);_(* &quot;-&quot;??_);_(@_)">
                  <c:v>2533.5523312883438</c:v>
                </c:pt>
                <c:pt idx="24" formatCode="_(* #,##0.00_);_(* \(#,##0.00\);_(* &quot;-&quot;??_);_(@_)">
                  <c:v>3603.8126429861527</c:v>
                </c:pt>
                <c:pt idx="25" formatCode="_(* #,##0.00_);_(* \(#,##0.00\);_(* &quot;-&quot;??_);_(@_)">
                  <c:v>4323.5287899543382</c:v>
                </c:pt>
                <c:pt idx="26" formatCode="_(* #,##0.00_);_(* \(#,##0.00\);_(* &quot;-&quot;??_);_(@_)">
                  <c:v>2285.2707702640114</c:v>
                </c:pt>
                <c:pt idx="27" formatCode="_(* #,##0.00_);_(* \(#,##0.00\);_(* &quot;-&quot;??_);_(@_)">
                  <c:v>2176.6198545454545</c:v>
                </c:pt>
                <c:pt idx="28" formatCode="_(* #,##0.00_);_(* \(#,##0.00\);_(* &quot;-&quot;??_);_(@_)">
                  <c:v>1914.2921124286343</c:v>
                </c:pt>
                <c:pt idx="29" formatCode="_(* #,##0.00_);_(* \(#,##0.00\);_(* &quot;-&quot;??_);_(@_)">
                  <c:v>2443.6724715588362</c:v>
                </c:pt>
                <c:pt idx="30" formatCode="_(* #,##0.00_);_(* \(#,##0.00\);_(* &quot;-&quot;??_);_(@_)">
                  <c:v>2332.0860606060605</c:v>
                </c:pt>
                <c:pt idx="31" formatCode="_(* #,##0.00_);_(* \(#,##0.00\);_(* &quot;-&quot;??_);_(@_)">
                  <c:v>2770.5439203807873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49-4FAE-9A49-7217232F5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80250598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Production</a:t>
                </a:r>
                <a:r>
                  <a:rPr lang="en-US" baseline="0"/>
                  <a:t> (tonnes DW)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02505983"/>
        <c:crosses val="autoZero"/>
        <c:crossBetween val="between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Vaue</a:t>
                </a:r>
                <a:r>
                  <a:rPr lang="en-US" baseline="0"/>
                  <a:t> (1000 US$)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"/>
        <c:crosses val="max"/>
        <c:crossBetween val="between"/>
      </c:valAx>
      <c:spPr>
        <a:ln>
          <a:solidFill>
            <a:srgbClr val="003192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A45B0-1AE9-4088-A0ED-98905ABF61E8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639DB-5A2F-4F04-9BBB-64CDE2AED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2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639DB-5A2F-4F04-9BBB-64CDE2AED5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CAB134E-F510-450B-8DBF-A2C36354AD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FAF1779C-C868-4CAF-8B5F-2D50087E2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25946D7-0852-4C1D-8F96-38C8D8B6E2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ADE9C-145D-4BF8-9C36-1BB878D58C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639DB-5A2F-4F04-9BBB-64CDE2AED5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01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639DB-5A2F-4F04-9BBB-64CDE2AED5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6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C559-D94F-A726-7D38-FAEC5556F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9FA6D-54DD-E419-57D4-FC87C2231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BE73C-B6D6-3213-A3C0-30C4877D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FD520-C156-FFE1-B70A-2D885A4A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4C962-60D6-CEBA-F9C1-FF3A7175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2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A16B0-7F62-36DB-5C81-A5ED6E42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EDA068-4616-6819-F278-488520E8D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39A61-522B-2184-35A6-A23E5848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5020-B74A-A5A0-1A10-03A122D6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59A0E-C582-8A0F-423B-8802C2A1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9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72A842-861C-2A7F-E5B0-3C029787D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0E804-557C-E83A-9C56-2B470237C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8789-3AD1-7DCF-E452-C3816EB09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EDC1C-2381-CA1C-620D-355B0D90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1A224-9D1E-2E03-9FE0-3FDE09F4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98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3C748-D190-40E4-968C-A75B302D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15445-FADC-41D1-9A89-88A7EB634A1B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68054-C7B0-4BA1-A588-424C43DF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779FC-336A-4AF5-9152-A7C9804D7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EA605-0730-4BDF-A3BC-FA3C81D39C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863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73C35-8BCD-4D42-9307-589931A77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54079-8BE0-4E40-BAD9-AD453E036ADE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761CA-7C88-46FD-9B85-801E5871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5AE36-B84D-4449-8B57-C63B2792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73BCC-ED11-4CB1-B986-223A2CCA7B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248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3300C-6520-4298-99E9-1FDDA2D0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4178-CAA9-4200-BD01-B7829CFBA88B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331A9-531A-4165-982A-1FBDA5FE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5A657-DBB1-47D0-9614-74843DB8F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2299-C152-4463-8687-A97125D756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353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EA8F3A-4946-4B72-BA62-4BEBAD81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B7C1-E05A-4A74-A4DB-5AF8F4D07367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2E329F-9376-45C1-A96B-B848BD355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0E6343-BE94-4DD4-A25C-820C52D9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63A8C-998D-46A5-98BA-853039411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970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DBEC87B-6EFF-46BE-86C6-8044B8E8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37D27-155B-48C6-AA90-8C60AE642A21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965846-32A0-4EB8-AB22-1AC0E3C7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CB0BA8-9974-4697-8357-1D285E6B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65706-DEF7-442E-9D51-D5104E8D46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006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1055E38-4414-4E05-B3DC-F92EC057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EA42B-CA70-440A-AFCE-01641A4D6A8B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12BAC4-0660-4100-A496-426A7204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2089E6-7687-4F53-9D9A-1185F83D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1821F-F4AC-4634-AAD2-421DF5339B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709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A2B05CE-87CA-4C6F-B0A7-CA09E313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C8840-5835-46F2-99E4-0AAC48524901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4E4092-A2C1-44B0-AD68-0E7EA0D5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A5C8BF-4ABB-4328-8297-91500CE8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96E03-D627-4C3E-9251-5BCD3FA92C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385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262514-6593-4E4A-B232-B4B169AF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E692A-9817-475D-9B22-0B2D1404FC01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7C3946-55BC-40BC-8390-ECE95233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9AE3EF-7714-4B60-AC13-43402CC8F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B970E-0B08-4DFB-BCA9-3D3A488A3F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52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49ED1-CA67-14E1-5863-03AB10C7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1346A-2679-B52D-6DE5-599CDB097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01348-4A09-6F1D-BBD8-2DA5FEDB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82D13-E8A3-E72B-3E53-80F77C0BA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289C2-7A4E-E4D7-214D-BF59612C0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07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47BF047-57C5-41BA-9209-5E76E6EF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1CE3E-FF39-41E1-8774-C8F3F7823A25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46D929-677A-426F-847B-24B7C866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544BF7-7363-473D-B03D-8D5EE62F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A1FBD-37C1-4A9C-A5B2-BFF4F0AEB4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641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BEDC9-AD7B-4359-BA62-03336688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D3FB8-D41A-4488-AD6C-8AB387148F22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C9372-CB93-4E24-8644-95B8C8A7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ED27-8C98-48AD-BEC2-16A6C6F3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F9155-6F77-4530-AB85-A21D88A88A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165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013D7-C1CB-4699-97B9-7E38416F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D87D4-EA64-4BAE-8125-7395C40EABB0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A34F-416E-47D2-97B2-9DD96F95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8FB08-130E-48E3-9F9F-3A542B49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A1257-98AA-4A20-95DA-3AC4869CD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134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18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15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47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18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67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01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94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E7B3-28EE-5BDE-6110-1CF72C4D8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95D21-47E7-85F1-9FD7-3B494BD97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C67D2-6A78-DEE4-2AEC-05236DF93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D52C5-836C-1949-EE0D-7BE5CE237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4F3B-1C34-2C70-C091-ADE44828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67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455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88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886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07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0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3568B-413E-3C92-6B17-40E4FD4C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ADCE6-94A4-A8C2-4253-90F8B6D45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7DB30-F39C-6898-E861-561B798B0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94859-987F-4271-EE8C-F1BD6D89B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E4432-E96D-10C4-B6E4-BEF52F19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C1AA7-2FA5-BE0A-327F-36127355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8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5D0E-A44B-B339-1F68-CA0C6216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D7501-5FF8-33F2-DB71-AF14A490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5D509-6220-54EA-E6A9-11038CABC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DDAE0-A3AA-02BA-9A34-5F4BC1855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C69FDF-A077-93AE-2E91-AEA7594A13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5F67A3-8E37-DAB0-E4B5-8FF602C6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467F7-B4FC-9101-2DEC-641C1BC39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4A076B-6440-5C98-25AC-A736B51CB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70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F59C-48C1-0235-58E6-8BB2F8AC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96D11-9217-5DF9-6E49-03814B715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9E79B-3373-562E-BF73-094E86F5B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A7C4-2547-F600-C505-517C4CED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3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47740-04F6-9458-2D9A-AE9E2E4BC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7C819-34ED-917A-F7AD-224197052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BD260-C627-7644-DFA4-2629DEFE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4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CD86-F884-0014-94E2-D9CE461F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7F235-21CB-18AE-52F4-FB6C3BDC0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C0D6F-6EB8-F9A1-E44F-89ABD577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F155D-1AB1-B129-471C-B81647C9E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C7AB1-9800-AF16-B227-8A32F0F63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090B9-8F8D-5D35-4F7B-E05E00C36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D782-3113-002B-78AC-A815D734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B7DF44-1C2E-56C6-2FDF-E3124465A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07EE9-CE0A-955E-1EE9-2563D6A00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B6060-3474-5B4C-2E1C-436AAE9A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ECE83-1F69-516C-DABB-6C005FE3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E75E3-44E4-1DDC-8496-127F5500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4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89DB2-E136-0C76-B519-2C21827B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6D1A1-0CFF-7CB0-B110-13E9E40E6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BD887-8F85-497A-95ED-FEC70E7B9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C7442-B493-40A0-8B5C-CB69C487A24C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5BE31-46BC-00DB-7606-BE8C32A78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C2EA9-5BC6-2B9C-DBC3-7CBE503B1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D7ADC-0610-4AA1-8359-02D7BCE1D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7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EA4F2F-4E16-4D2F-A9F1-B6C6E1B67C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722DFC1-4A86-4515-8847-A9ED5E1CEC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86979-85BC-4446-B4D9-60FF08A29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F62C02-956A-401B-9A1B-14E015F1D5BB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A3AAC-267E-4925-A582-90F15D88E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986E9-5532-4F24-A7D7-CBF5E8262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8C2B5-3951-4AE8-A260-651E71BF22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30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8711F-58EC-476B-A31A-CC92AA17AC1D}" type="datetimeFigureOut">
              <a:rPr lang="en-US" smtClean="0"/>
              <a:pPr/>
              <a:t>3/10/2025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261A3-9D25-4F33-984B-0813AD683B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1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D692-F3BF-B581-B92C-C9E8FF6C0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9069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Case study : socio-economic challenges of marine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92F61-C6F9-4FFD-F3E4-192F1DB13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381101"/>
            <a:ext cx="9144000" cy="868680"/>
          </a:xfrm>
        </p:spPr>
        <p:txBody>
          <a:bodyPr>
            <a:noAutofit/>
          </a:bodyPr>
          <a:lstStyle/>
          <a:p>
            <a:r>
              <a:rPr lang="en-US" sz="3200" b="1" dirty="0"/>
              <a:t>Flower E. Msuya, fmsuya1@gmail.com</a:t>
            </a:r>
          </a:p>
          <a:p>
            <a:r>
              <a:rPr lang="en-US" sz="3200" dirty="0"/>
              <a:t>Zanzibar Seaweed Cluster Initiative, </a:t>
            </a:r>
            <a:r>
              <a:rPr lang="en-US" sz="3200" dirty="0" err="1"/>
              <a:t>Chamazi</a:t>
            </a:r>
            <a:r>
              <a:rPr lang="en-US" sz="3200" dirty="0"/>
              <a:t>, Dar es Salaam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23E99-4D5A-F335-7600-767B072F7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764" y="5114768"/>
            <a:ext cx="3597586" cy="17432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30339F9-807E-8306-7061-66654E92CDAA}"/>
              </a:ext>
            </a:extLst>
          </p:cNvPr>
          <p:cNvGrpSpPr/>
          <p:nvPr/>
        </p:nvGrpSpPr>
        <p:grpSpPr>
          <a:xfrm>
            <a:off x="-15241" y="5054532"/>
            <a:ext cx="3276601" cy="1803468"/>
            <a:chOff x="-15241" y="5054532"/>
            <a:chExt cx="3276601" cy="18034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0D38DB-6A0E-83B6-4CEE-90337904A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1" y="5054532"/>
              <a:ext cx="3276601" cy="18034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37AB23-6F22-09AD-FD5B-E94756739452}"/>
                </a:ext>
              </a:extLst>
            </p:cNvPr>
            <p:cNvSpPr txBox="1"/>
            <p:nvPr/>
          </p:nvSpPr>
          <p:spPr>
            <a:xfrm>
              <a:off x="1783080" y="651967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7F6244-89AB-7DBC-009B-761ED910C57B}"/>
              </a:ext>
            </a:extLst>
          </p:cNvPr>
          <p:cNvGrpSpPr/>
          <p:nvPr/>
        </p:nvGrpSpPr>
        <p:grpSpPr>
          <a:xfrm>
            <a:off x="3946214" y="5054531"/>
            <a:ext cx="3597586" cy="1843513"/>
            <a:chOff x="3946214" y="5054531"/>
            <a:chExt cx="3597586" cy="1843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A2FA11-BE52-A617-A533-F359A3F08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214" y="5054531"/>
              <a:ext cx="3597586" cy="18435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14D383-6468-AA1F-2710-C4045CACBB46}"/>
                </a:ext>
              </a:extLst>
            </p:cNvPr>
            <p:cNvSpPr txBox="1"/>
            <p:nvPr/>
          </p:nvSpPr>
          <p:spPr>
            <a:xfrm>
              <a:off x="4692020" y="6573660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54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3373B-1ED2-EE0E-D608-091D1767F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84FA03B-AAB6-706F-9B48-4D3EA5F9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13" y="2006672"/>
            <a:ext cx="4012544" cy="4028368"/>
          </a:xfrm>
        </p:spPr>
        <p:txBody>
          <a:bodyPr>
            <a:noAutofit/>
          </a:bodyPr>
          <a:lstStyle/>
          <a:p>
            <a:pPr algn="l"/>
            <a:r>
              <a:rPr lang="en-US" altLang="en-US" sz="3200" dirty="0">
                <a:latin typeface="+mn-lt"/>
              </a:rPr>
              <a:t>Results in: </a:t>
            </a:r>
            <a:br>
              <a:rPr lang="en-US" altLang="en-US" sz="3200" dirty="0">
                <a:latin typeface="+mn-lt"/>
              </a:rPr>
            </a:br>
            <a:br>
              <a:rPr lang="en-US" altLang="en-US" sz="3200" dirty="0">
                <a:latin typeface="+mn-lt"/>
              </a:rPr>
            </a:br>
            <a:r>
              <a:rPr lang="en-US" altLang="en-US" sz="3200" dirty="0">
                <a:latin typeface="+mn-lt"/>
              </a:rPr>
              <a:t>-Some farmers stopping</a:t>
            </a:r>
            <a:br>
              <a:rPr lang="en-US" altLang="en-US" sz="3200" dirty="0">
                <a:latin typeface="+mn-lt"/>
              </a:rPr>
            </a:br>
            <a:br>
              <a:rPr lang="en-US" altLang="en-US" sz="3200" dirty="0">
                <a:latin typeface="+mn-lt"/>
              </a:rPr>
            </a:br>
            <a:r>
              <a:rPr lang="en-US" altLang="en-US" sz="3200" dirty="0">
                <a:latin typeface="+mn-lt"/>
              </a:rPr>
              <a:t>-Farming = seasonal stop of 3 months of not farming during </a:t>
            </a:r>
            <a:r>
              <a:rPr lang="en-US" altLang="en-US" sz="3200" b="1" dirty="0">
                <a:latin typeface="+mn-lt"/>
              </a:rPr>
              <a:t>hot seasons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0009F2-F1C1-1D76-38AF-BE0E749C7232}"/>
              </a:ext>
            </a:extLst>
          </p:cNvPr>
          <p:cNvGrpSpPr/>
          <p:nvPr/>
        </p:nvGrpSpPr>
        <p:grpSpPr>
          <a:xfrm>
            <a:off x="4364757" y="0"/>
            <a:ext cx="7827243" cy="6416040"/>
            <a:chOff x="4364757" y="0"/>
            <a:chExt cx="7827243" cy="64160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4FA6ED-23B5-FDB9-140E-C35FFB5FA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757" y="0"/>
              <a:ext cx="7827243" cy="64160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A6FDD4-3FFE-7DC9-B4A1-54A61BAF3B4D}"/>
                </a:ext>
              </a:extLst>
            </p:cNvPr>
            <p:cNvSpPr txBox="1"/>
            <p:nvPr/>
          </p:nvSpPr>
          <p:spPr>
            <a:xfrm>
              <a:off x="7638161" y="609165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888095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77B2F4-F155-4221-1E13-69EDA45F08D8}"/>
              </a:ext>
            </a:extLst>
          </p:cNvPr>
          <p:cNvSpPr txBox="1"/>
          <p:nvPr/>
        </p:nvSpPr>
        <p:spPr>
          <a:xfrm>
            <a:off x="673870" y="2054051"/>
            <a:ext cx="54221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Seed supply-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Farmers lack seed after bad season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kern="0" dirty="0">
                <a:latin typeface="Candara" panose="020E0502030303020204" pitchFamily="34" charset="0"/>
                <a:ea typeface="+mj-ea"/>
                <a:cs typeface="+mj-cs"/>
                <a:sym typeface="Calibri"/>
              </a:rPr>
              <a:t>Seed supply- Nurseries? Tissue </a:t>
            </a:r>
            <a:r>
              <a:rPr lang="en-US" sz="3200" kern="0" dirty="0">
                <a:solidFill>
                  <a:schemeClr val="tx1"/>
                </a:solidFill>
                <a:latin typeface="Candara" panose="020E0502030303020204" pitchFamily="34" charset="0"/>
                <a:ea typeface="+mj-ea"/>
                <a:cs typeface="+mj-cs"/>
                <a:sym typeface="Calibri"/>
              </a:rPr>
              <a:t>culture?   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A39D53-BE81-E067-6E7C-4A5FB4E26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36" y="193051"/>
            <a:ext cx="358645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60" tIns="30480" rIns="60960" bIns="30480"/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Challenges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749A22-7A55-D0A5-A755-ED266B6BEF59}"/>
              </a:ext>
            </a:extLst>
          </p:cNvPr>
          <p:cNvGrpSpPr/>
          <p:nvPr/>
        </p:nvGrpSpPr>
        <p:grpSpPr>
          <a:xfrm>
            <a:off x="6932067" y="3429000"/>
            <a:ext cx="5245864" cy="3429000"/>
            <a:chOff x="6932067" y="3429000"/>
            <a:chExt cx="5245864" cy="3429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E10EA6-650D-450C-E270-5C0A5267A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067" y="3429000"/>
              <a:ext cx="5245864" cy="3429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5EFB61-5EB9-F517-FC38-9A6FA73FFEAB}"/>
                </a:ext>
              </a:extLst>
            </p:cNvPr>
            <p:cNvSpPr txBox="1"/>
            <p:nvPr/>
          </p:nvSpPr>
          <p:spPr>
            <a:xfrm>
              <a:off x="7608570" y="6405895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0355DC-6BD3-2D35-C256-F19A2AEE4B37}"/>
              </a:ext>
            </a:extLst>
          </p:cNvPr>
          <p:cNvGrpSpPr/>
          <p:nvPr/>
        </p:nvGrpSpPr>
        <p:grpSpPr>
          <a:xfrm>
            <a:off x="6946136" y="0"/>
            <a:ext cx="5245864" cy="3181909"/>
            <a:chOff x="6946136" y="0"/>
            <a:chExt cx="5245864" cy="3181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3E4C35-DCD8-3112-FCC1-77F757F7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6136" y="0"/>
              <a:ext cx="5245864" cy="318190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7E06964-7716-C872-966D-787EEAB45B7F}"/>
                </a:ext>
              </a:extLst>
            </p:cNvPr>
            <p:cNvSpPr txBox="1"/>
            <p:nvPr/>
          </p:nvSpPr>
          <p:spPr>
            <a:xfrm>
              <a:off x="8829928" y="2818879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267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E03134-19CD-3E38-63A8-621A5F9F4951}"/>
              </a:ext>
            </a:extLst>
          </p:cNvPr>
          <p:cNvSpPr txBox="1">
            <a:spLocks/>
          </p:cNvSpPr>
          <p:nvPr/>
        </p:nvSpPr>
        <p:spPr>
          <a:xfrm>
            <a:off x="717453" y="327076"/>
            <a:ext cx="7557867" cy="633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Challenges -Farming technologies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84C421-24DE-924B-B655-84A975F9DD49}"/>
              </a:ext>
            </a:extLst>
          </p:cNvPr>
          <p:cNvSpPr txBox="1">
            <a:spLocks/>
          </p:cNvSpPr>
          <p:nvPr/>
        </p:nvSpPr>
        <p:spPr>
          <a:xfrm>
            <a:off x="233497" y="2890908"/>
            <a:ext cx="3173229" cy="1796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ndara" panose="020E0502030303020204" pitchFamily="34" charset="0"/>
              </a:rPr>
              <a:t>Becoming suboptimal with time</a:t>
            </a:r>
            <a:endParaRPr kumimoji="0" lang="en-GB" sz="32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ndara" panose="020E0502030303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7660B-8834-7284-BAE1-3C05B5EAFF68}"/>
              </a:ext>
            </a:extLst>
          </p:cNvPr>
          <p:cNvSpPr txBox="1"/>
          <p:nvPr/>
        </p:nvSpPr>
        <p:spPr>
          <a:xfrm>
            <a:off x="-2344" y="1089281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-Traditional method-off-bottom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E4E03-B1CB-65D1-4A32-1522357702C0}"/>
              </a:ext>
            </a:extLst>
          </p:cNvPr>
          <p:cNvGrpSpPr/>
          <p:nvPr/>
        </p:nvGrpSpPr>
        <p:grpSpPr>
          <a:xfrm>
            <a:off x="3592915" y="1603717"/>
            <a:ext cx="8599085" cy="5254283"/>
            <a:chOff x="3592915" y="1603717"/>
            <a:chExt cx="8599085" cy="52542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98D5DF-CBE5-C093-3694-7B60950A5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2915" y="1603717"/>
              <a:ext cx="8599085" cy="525428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054168-D9BF-75D9-A880-65EEC9444DA9}"/>
                </a:ext>
              </a:extLst>
            </p:cNvPr>
            <p:cNvSpPr txBox="1"/>
            <p:nvPr/>
          </p:nvSpPr>
          <p:spPr>
            <a:xfrm>
              <a:off x="9723120" y="653361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971341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3EFD-4980-4458-911F-473A4C5C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05" y="384411"/>
            <a:ext cx="4786806" cy="95202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INTERVENTIONS</a:t>
            </a:r>
            <a:endParaRPr lang="en-GB" sz="3600" b="1" dirty="0">
              <a:solidFill>
                <a:srgbClr val="0000CC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E8D65CE-AF35-4D5C-5520-9C6942534767}"/>
              </a:ext>
            </a:extLst>
          </p:cNvPr>
          <p:cNvSpPr/>
          <p:nvPr/>
        </p:nvSpPr>
        <p:spPr>
          <a:xfrm>
            <a:off x="5286453" y="3082226"/>
            <a:ext cx="835275" cy="693548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67C174-E279-A8EF-2390-4B8F428E6183}"/>
              </a:ext>
            </a:extLst>
          </p:cNvPr>
          <p:cNvSpPr txBox="1">
            <a:spLocks/>
          </p:cNvSpPr>
          <p:nvPr/>
        </p:nvSpPr>
        <p:spPr>
          <a:xfrm>
            <a:off x="9726597" y="4951873"/>
            <a:ext cx="2394787" cy="1583398"/>
          </a:xfrm>
          <a:prstGeom prst="roundRect">
            <a:avLst/>
          </a:prstGeom>
          <a:noFill/>
          <a:ln w="76200">
            <a:solidFill>
              <a:srgbClr val="FFFFFF"/>
            </a:solidFill>
            <a:miter lim="400000"/>
          </a:ln>
        </p:spPr>
        <p:txBody>
          <a:bodyPr wrap="square" lIns="45719" rIns="45719" anchor="ctr">
            <a:noAutofit/>
          </a:bodyPr>
          <a:lstStyle>
            <a:lvl1pPr>
              <a:lnSpc>
                <a:spcPct val="90000"/>
              </a:lnSpc>
              <a:defRPr sz="3000" b="1">
                <a:solidFill>
                  <a:srgbClr val="104B0A"/>
                </a:solidFill>
                <a:latin typeface="Candara" panose="020E0502030303020204" pitchFamily="34" charset="0"/>
                <a:sym typeface="Calibri Light"/>
              </a:defRPr>
            </a:lvl1pPr>
            <a:lvl2pPr indent="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2pPr>
            <a:lvl3pPr indent="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3pPr>
            <a:lvl4pPr indent="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4pPr>
            <a:lvl5pPr indent="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5pPr>
            <a:lvl6pPr indent="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6pPr>
            <a:lvl7pPr indent="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7pPr>
            <a:lvl8pPr indent="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8pPr>
            <a:lvl9pPr indent="0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/>
                <a:sym typeface="Calibri Light"/>
              </a:rPr>
              <a:t>Deep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Calibri Light"/>
              </a:rPr>
              <a:t>2-6m at low tides)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/>
              <a:sym typeface="Calibri Ligh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E03134-19CD-3E38-63A8-621A5F9F4951}"/>
              </a:ext>
            </a:extLst>
          </p:cNvPr>
          <p:cNvSpPr txBox="1">
            <a:spLocks/>
          </p:cNvSpPr>
          <p:nvPr/>
        </p:nvSpPr>
        <p:spPr>
          <a:xfrm>
            <a:off x="0" y="1511804"/>
            <a:ext cx="4786806" cy="952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latin typeface="Candara" panose="020E0502030303020204" pitchFamily="34" charset="0"/>
              </a:rPr>
              <a:t>Farming technologies</a:t>
            </a:r>
            <a:endParaRPr lang="en-GB" sz="3200" b="1" dirty="0">
              <a:solidFill>
                <a:srgbClr val="0000CC"/>
              </a:solidFill>
              <a:latin typeface="Candara" panose="020E0502030303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AEE6EC-2141-1689-561A-7B721F2B1CE8}"/>
              </a:ext>
            </a:extLst>
          </p:cNvPr>
          <p:cNvGrpSpPr/>
          <p:nvPr/>
        </p:nvGrpSpPr>
        <p:grpSpPr>
          <a:xfrm>
            <a:off x="0" y="2501441"/>
            <a:ext cx="5264311" cy="4356559"/>
            <a:chOff x="0" y="2501441"/>
            <a:chExt cx="5264311" cy="43565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FAF142-5AF7-053D-FEAF-5ACF3EEE0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01441"/>
              <a:ext cx="5264311" cy="43565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714FCF-38A6-1749-E2AC-AF3698DB0871}"/>
                </a:ext>
              </a:extLst>
            </p:cNvPr>
            <p:cNvSpPr txBox="1"/>
            <p:nvPr/>
          </p:nvSpPr>
          <p:spPr>
            <a:xfrm>
              <a:off x="3308526" y="653361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4D3C78-29E3-D834-4D6B-4D3B01209351}"/>
              </a:ext>
            </a:extLst>
          </p:cNvPr>
          <p:cNvGrpSpPr/>
          <p:nvPr/>
        </p:nvGrpSpPr>
        <p:grpSpPr>
          <a:xfrm>
            <a:off x="5286453" y="5056095"/>
            <a:ext cx="4440143" cy="1801905"/>
            <a:chOff x="5286453" y="5056095"/>
            <a:chExt cx="4440143" cy="18019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67C44D-1C85-6626-A9A4-C13E0617F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453" y="5056095"/>
              <a:ext cx="4440143" cy="175089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24D2D7-F56C-C163-DFB8-CC054004B702}"/>
                </a:ext>
              </a:extLst>
            </p:cNvPr>
            <p:cNvSpPr txBox="1"/>
            <p:nvPr/>
          </p:nvSpPr>
          <p:spPr>
            <a:xfrm>
              <a:off x="8015611" y="653361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1E284B-DEAF-E9EE-E113-EAFACFE897E0}"/>
              </a:ext>
            </a:extLst>
          </p:cNvPr>
          <p:cNvGrpSpPr/>
          <p:nvPr/>
        </p:nvGrpSpPr>
        <p:grpSpPr>
          <a:xfrm>
            <a:off x="6096000" y="51014"/>
            <a:ext cx="6306270" cy="4953090"/>
            <a:chOff x="6096000" y="51014"/>
            <a:chExt cx="6306270" cy="4953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E31CF6-10FB-D5F0-21B8-B6D4EDA28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1014"/>
              <a:ext cx="6116718" cy="49008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57F268-A7E2-3D10-D3E1-B0CCB7295B3B}"/>
                </a:ext>
              </a:extLst>
            </p:cNvPr>
            <p:cNvSpPr txBox="1"/>
            <p:nvPr/>
          </p:nvSpPr>
          <p:spPr>
            <a:xfrm>
              <a:off x="10923990" y="4679720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01185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A6123D07-86FA-51DB-657E-F0F072B98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95" y="4068280"/>
            <a:ext cx="657206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cs typeface="Times New Roman" pitchFamily="18" charset="0"/>
              </a:rPr>
              <a:t>Challenges faced-</a:t>
            </a: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Deep water farming: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Women cannot swim=Swimming lessons ongoing &amp; needed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Do not own boats needed to reach deep waters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17B9110-24DD-F8A5-DEBE-785732349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396" y="283593"/>
            <a:ext cx="39299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But with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challenges!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D78ADE-0F68-CBEB-AB9A-67EDE43FF9CA}"/>
              </a:ext>
            </a:extLst>
          </p:cNvPr>
          <p:cNvGrpSpPr/>
          <p:nvPr/>
        </p:nvGrpSpPr>
        <p:grpSpPr>
          <a:xfrm>
            <a:off x="39261" y="0"/>
            <a:ext cx="6056739" cy="3690645"/>
            <a:chOff x="39261" y="0"/>
            <a:chExt cx="6056739" cy="36906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FCFB1E-62FA-E135-4BFF-D06ED055E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1" y="0"/>
              <a:ext cx="6056739" cy="36373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634423-F30F-87E9-8EF0-3FA4BCB801E5}"/>
                </a:ext>
              </a:extLst>
            </p:cNvPr>
            <p:cNvSpPr txBox="1"/>
            <p:nvPr/>
          </p:nvSpPr>
          <p:spPr>
            <a:xfrm>
              <a:off x="3067630" y="3366261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674343-D613-BFC7-B95C-425BEC4267EA}"/>
              </a:ext>
            </a:extLst>
          </p:cNvPr>
          <p:cNvGrpSpPr/>
          <p:nvPr/>
        </p:nvGrpSpPr>
        <p:grpSpPr>
          <a:xfrm>
            <a:off x="7090118" y="3799451"/>
            <a:ext cx="5372405" cy="3112740"/>
            <a:chOff x="7090118" y="3799451"/>
            <a:chExt cx="5372405" cy="31127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A1A31C-68DD-CD8C-D6CA-05742204C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118" y="3799451"/>
              <a:ext cx="5186946" cy="307404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3CF545-8FF8-DC6A-9E4E-D5F8A73ED8BD}"/>
                </a:ext>
              </a:extLst>
            </p:cNvPr>
            <p:cNvSpPr txBox="1"/>
            <p:nvPr/>
          </p:nvSpPr>
          <p:spPr>
            <a:xfrm>
              <a:off x="10984243" y="6587807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3288E67-3CBC-9640-B8F5-580D9CBEC408}"/>
              </a:ext>
            </a:extLst>
          </p:cNvPr>
          <p:cNvGrpSpPr/>
          <p:nvPr/>
        </p:nvGrpSpPr>
        <p:grpSpPr>
          <a:xfrm>
            <a:off x="6173433" y="0"/>
            <a:ext cx="6263836" cy="3641956"/>
            <a:chOff x="6173433" y="0"/>
            <a:chExt cx="6263836" cy="364195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3470A2C-7D34-A41C-4BA3-C66556A87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3433" y="0"/>
              <a:ext cx="6056739" cy="36373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D46830-796A-DDBF-D2A1-FC5E6EF11930}"/>
                </a:ext>
              </a:extLst>
            </p:cNvPr>
            <p:cNvSpPr txBox="1"/>
            <p:nvPr/>
          </p:nvSpPr>
          <p:spPr>
            <a:xfrm>
              <a:off x="10958989" y="3317572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1317C-1CA0-F001-59D4-CEF97FC9E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28">
            <a:extLst>
              <a:ext uri="{FF2B5EF4-FFF2-40B4-BE49-F238E27FC236}">
                <a16:creationId xmlns:a16="http://schemas.microsoft.com/office/drawing/2014/main" id="{C5BEC3BC-574D-D417-D8E1-A5B7A7F37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4211"/>
            <a:ext cx="4526782" cy="5777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Challenges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72B43-51A1-A5AB-E84B-D20E32AD5B65}"/>
              </a:ext>
            </a:extLst>
          </p:cNvPr>
          <p:cNvSpPr/>
          <p:nvPr/>
        </p:nvSpPr>
        <p:spPr>
          <a:xfrm>
            <a:off x="804874" y="1413550"/>
            <a:ext cx="6468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Fouling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5879D2-BDFB-44C9-ED9C-83EF0BB34DDB}"/>
              </a:ext>
            </a:extLst>
          </p:cNvPr>
          <p:cNvGrpSpPr/>
          <p:nvPr/>
        </p:nvGrpSpPr>
        <p:grpSpPr>
          <a:xfrm>
            <a:off x="-45218" y="3411875"/>
            <a:ext cx="5181098" cy="3429000"/>
            <a:chOff x="-45218" y="3411875"/>
            <a:chExt cx="5181098" cy="3429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4C7D14-D3FB-1575-8760-69D008322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218" y="3411875"/>
              <a:ext cx="5181098" cy="34290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516665-96BA-2133-4C9E-6A36D0D39697}"/>
                </a:ext>
              </a:extLst>
            </p:cNvPr>
            <p:cNvSpPr txBox="1"/>
            <p:nvPr/>
          </p:nvSpPr>
          <p:spPr>
            <a:xfrm>
              <a:off x="3299795" y="6516491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C95418-3E3B-8D31-43CD-253137C3EF00}"/>
              </a:ext>
            </a:extLst>
          </p:cNvPr>
          <p:cNvGrpSpPr/>
          <p:nvPr/>
        </p:nvGrpSpPr>
        <p:grpSpPr>
          <a:xfrm>
            <a:off x="5256106" y="1"/>
            <a:ext cx="6935893" cy="3901440"/>
            <a:chOff x="5256106" y="1"/>
            <a:chExt cx="6935893" cy="39014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09D3FD-0967-8E11-FFA8-2FE9B5731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106" y="1"/>
              <a:ext cx="6935893" cy="39014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237B5C-5E83-76DB-412F-8E891D9A569E}"/>
                </a:ext>
              </a:extLst>
            </p:cNvPr>
            <p:cNvSpPr txBox="1"/>
            <p:nvPr/>
          </p:nvSpPr>
          <p:spPr>
            <a:xfrm>
              <a:off x="10561320" y="3577057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2956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EE233-2220-3338-3799-18F533B1D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BD4276-4D2E-09A0-6CCD-C835BB7A5884}"/>
              </a:ext>
            </a:extLst>
          </p:cNvPr>
          <p:cNvSpPr/>
          <p:nvPr/>
        </p:nvSpPr>
        <p:spPr>
          <a:xfrm>
            <a:off x="804875" y="1413550"/>
            <a:ext cx="27765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post harvest losses-during rainy seasons</a:t>
            </a:r>
          </a:p>
        </p:txBody>
      </p:sp>
      <p:sp>
        <p:nvSpPr>
          <p:cNvPr id="4" name="AutoShape 228">
            <a:extLst>
              <a:ext uri="{FF2B5EF4-FFF2-40B4-BE49-F238E27FC236}">
                <a16:creationId xmlns:a16="http://schemas.microsoft.com/office/drawing/2014/main" id="{1C476A32-CF73-B5FA-04F0-BE04CE0E2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972" y="379451"/>
            <a:ext cx="4526782" cy="5777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Challenges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F586A5-8D78-F6A9-AE5A-05480C30B1A5}"/>
              </a:ext>
            </a:extLst>
          </p:cNvPr>
          <p:cNvGrpSpPr/>
          <p:nvPr/>
        </p:nvGrpSpPr>
        <p:grpSpPr>
          <a:xfrm>
            <a:off x="5362004" y="1630680"/>
            <a:ext cx="6829996" cy="5227320"/>
            <a:chOff x="5362004" y="1630680"/>
            <a:chExt cx="6829996" cy="522732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F1CC689-482D-7B90-0A13-2F8539AB8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62004" y="1630680"/>
              <a:ext cx="6829996" cy="5227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3FAF57-2900-F04C-92CA-F4362A1252EA}"/>
                </a:ext>
              </a:extLst>
            </p:cNvPr>
            <p:cNvSpPr txBox="1"/>
            <p:nvPr/>
          </p:nvSpPr>
          <p:spPr>
            <a:xfrm>
              <a:off x="8965882" y="653361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069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0A8ADF-A9A2-6EB4-BB79-5F1130FE5A11}"/>
              </a:ext>
            </a:extLst>
          </p:cNvPr>
          <p:cNvSpPr txBox="1">
            <a:spLocks/>
          </p:cNvSpPr>
          <p:nvPr/>
        </p:nvSpPr>
        <p:spPr>
          <a:xfrm>
            <a:off x="515681" y="1329539"/>
            <a:ext cx="7750672" cy="127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Tanzania started making seaweed products in 2006 under Seaweed Cluster (ZaSCI)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group in 2006 with 21 members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0+ groups with 700+ processors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179A2F6-9CFB-3E66-8303-1E0219A7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678" y="395907"/>
            <a:ext cx="7053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Value Addition-2006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7010DE-E878-F347-D0C5-9EEC7515826B}"/>
              </a:ext>
            </a:extLst>
          </p:cNvPr>
          <p:cNvGrpSpPr/>
          <p:nvPr/>
        </p:nvGrpSpPr>
        <p:grpSpPr>
          <a:xfrm>
            <a:off x="0" y="3473926"/>
            <a:ext cx="1941341" cy="3446983"/>
            <a:chOff x="0" y="3473926"/>
            <a:chExt cx="1941341" cy="34469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4D39DB-71E7-07E3-FA12-AC3A9F0F9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73926"/>
              <a:ext cx="1941341" cy="344698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3F468A-5D64-0D9A-5DDD-6728C084CE7C}"/>
                </a:ext>
              </a:extLst>
            </p:cNvPr>
            <p:cNvSpPr txBox="1"/>
            <p:nvPr/>
          </p:nvSpPr>
          <p:spPr>
            <a:xfrm>
              <a:off x="231530" y="6587533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B2FFAD-495B-FC7B-AE72-C8D76E25EDF8}"/>
              </a:ext>
            </a:extLst>
          </p:cNvPr>
          <p:cNvGrpSpPr/>
          <p:nvPr/>
        </p:nvGrpSpPr>
        <p:grpSpPr>
          <a:xfrm>
            <a:off x="5154510" y="3573209"/>
            <a:ext cx="2916459" cy="3674856"/>
            <a:chOff x="6568972" y="3925306"/>
            <a:chExt cx="2916459" cy="29956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66CE5D-82D3-7D56-AF0A-8BD33E78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68972" y="3925306"/>
              <a:ext cx="2916459" cy="293269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815675-2BDB-2A81-76DD-BEB319F22917}"/>
                </a:ext>
              </a:extLst>
            </p:cNvPr>
            <p:cNvSpPr txBox="1"/>
            <p:nvPr/>
          </p:nvSpPr>
          <p:spPr>
            <a:xfrm>
              <a:off x="7662158" y="6596525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69086B-3F51-97D5-EEA7-68D3B20131B1}"/>
              </a:ext>
            </a:extLst>
          </p:cNvPr>
          <p:cNvGrpSpPr/>
          <p:nvPr/>
        </p:nvGrpSpPr>
        <p:grpSpPr>
          <a:xfrm>
            <a:off x="9140438" y="399716"/>
            <a:ext cx="2535881" cy="1859646"/>
            <a:chOff x="9140438" y="2016003"/>
            <a:chExt cx="2535881" cy="1859646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438" y="2016003"/>
              <a:ext cx="2535881" cy="1859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A1C032-B7C8-C28B-2E7F-EA4B600CF0CB}"/>
                </a:ext>
              </a:extLst>
            </p:cNvPr>
            <p:cNvSpPr txBox="1"/>
            <p:nvPr/>
          </p:nvSpPr>
          <p:spPr>
            <a:xfrm>
              <a:off x="10183751" y="3411017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17" name="Content Placeholder 12">
            <a:extLst>
              <a:ext uri="{FF2B5EF4-FFF2-40B4-BE49-F238E27FC236}">
                <a16:creationId xmlns:a16="http://schemas.microsoft.com/office/drawing/2014/main" id="{DF02CF97-2A98-90EF-6B23-91FDD2274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60" y="3411016"/>
            <a:ext cx="1839193" cy="38370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D48307-6D97-6B74-A1BE-9A035201D9E4}"/>
              </a:ext>
            </a:extLst>
          </p:cNvPr>
          <p:cNvGrpSpPr/>
          <p:nvPr/>
        </p:nvGrpSpPr>
        <p:grpSpPr>
          <a:xfrm>
            <a:off x="8377111" y="3654376"/>
            <a:ext cx="3710114" cy="3516515"/>
            <a:chOff x="8377111" y="3654376"/>
            <a:chExt cx="3710114" cy="3516515"/>
          </a:xfrm>
        </p:grpSpPr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AADE01B5-0CC2-1B3A-E57C-DCC61589D8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7111" y="3654376"/>
              <a:ext cx="3710114" cy="3516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2E0F56-1CA5-8305-F76E-6FC522C8D107}"/>
                </a:ext>
              </a:extLst>
            </p:cNvPr>
            <p:cNvSpPr txBox="1"/>
            <p:nvPr/>
          </p:nvSpPr>
          <p:spPr>
            <a:xfrm>
              <a:off x="9669238" y="6846507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586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Box 33">
            <a:extLst>
              <a:ext uri="{FF2B5EF4-FFF2-40B4-BE49-F238E27FC236}">
                <a16:creationId xmlns:a16="http://schemas.microsoft.com/office/drawing/2014/main" id="{7C7F74CF-1369-4DB6-B6E6-4F9ABE07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15045C"/>
                </a:solidFill>
                <a:cs typeface="Arial" panose="020B0604020202020204" pitchFamily="34" charset="0"/>
              </a:rPr>
              <a:t>Value Addition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5D164B-4133-47C6-BA7C-C20B609EB562}"/>
              </a:ext>
            </a:extLst>
          </p:cNvPr>
          <p:cNvCxnSpPr>
            <a:cxnSpLocks/>
          </p:cNvCxnSpPr>
          <p:nvPr/>
        </p:nvCxnSpPr>
        <p:spPr bwMode="auto">
          <a:xfrm flipV="1">
            <a:off x="8039100" y="2356286"/>
            <a:ext cx="1562100" cy="999593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TextBox 9">
            <a:extLst>
              <a:ext uri="{FF2B5EF4-FFF2-40B4-BE49-F238E27FC236}">
                <a16:creationId xmlns:a16="http://schemas.microsoft.com/office/drawing/2014/main" id="{20B58C1D-363A-4DF2-AF07-6ACB2DB8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657537"/>
            <a:ext cx="1447800" cy="9232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prstClr val="black"/>
                </a:solidFill>
                <a:latin typeface="Calibri" pitchFamily="34" charset="0"/>
                <a:cs typeface="Arial" charset="0"/>
              </a:rPr>
              <a:t>EXPORT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7417" name="TextBox 11">
            <a:extLst>
              <a:ext uri="{FF2B5EF4-FFF2-40B4-BE49-F238E27FC236}">
                <a16:creationId xmlns:a16="http://schemas.microsoft.com/office/drawing/2014/main" id="{8773DC15-ED12-465F-8E73-D2E72E69F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657538"/>
            <a:ext cx="160020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DRY SEAWEED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3D19D7"/>
                </a:solidFill>
                <a:latin typeface="Calibri" pitchFamily="34" charset="0"/>
                <a:cs typeface="Arial" charset="0"/>
              </a:rPr>
              <a:t>(US$ 0.3)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2A7485-4A25-4A8F-979F-30251E43FAB1}"/>
              </a:ext>
            </a:extLst>
          </p:cNvPr>
          <p:cNvCxnSpPr/>
          <p:nvPr/>
        </p:nvCxnSpPr>
        <p:spPr bwMode="auto">
          <a:xfrm>
            <a:off x="3200400" y="4119563"/>
            <a:ext cx="304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AF89C8-8E2F-40BA-A2D5-FB09F243D7AC}"/>
              </a:ext>
            </a:extLst>
          </p:cNvPr>
          <p:cNvCxnSpPr/>
          <p:nvPr/>
        </p:nvCxnSpPr>
        <p:spPr bwMode="auto">
          <a:xfrm>
            <a:off x="5105400" y="4114800"/>
            <a:ext cx="304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FA2228-ED25-4642-801C-BFA5775866D7}"/>
              </a:ext>
            </a:extLst>
          </p:cNvPr>
          <p:cNvCxnSpPr/>
          <p:nvPr/>
        </p:nvCxnSpPr>
        <p:spPr bwMode="auto">
          <a:xfrm>
            <a:off x="7010400" y="4114800"/>
            <a:ext cx="304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412B6B-0638-4B9D-B304-8060E7AD7F95}"/>
              </a:ext>
            </a:extLst>
          </p:cNvPr>
          <p:cNvCxnSpPr/>
          <p:nvPr/>
        </p:nvCxnSpPr>
        <p:spPr bwMode="auto">
          <a:xfrm>
            <a:off x="8763000" y="4114800"/>
            <a:ext cx="3048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3" name="TextBox 13">
            <a:extLst>
              <a:ext uri="{FF2B5EF4-FFF2-40B4-BE49-F238E27FC236}">
                <a16:creationId xmlns:a16="http://schemas.microsoft.com/office/drawing/2014/main" id="{DCE1F084-82F8-4781-90DF-350E646D9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324609"/>
            <a:ext cx="14478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SELLER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7D1416-4773-4617-BF32-5E014BE26B66}"/>
              </a:ext>
            </a:extLst>
          </p:cNvPr>
          <p:cNvCxnSpPr/>
          <p:nvPr/>
        </p:nvCxnSpPr>
        <p:spPr bwMode="auto">
          <a:xfrm flipV="1">
            <a:off x="7010400" y="2362200"/>
            <a:ext cx="1447800" cy="1371600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5BD0EE8-D105-4743-AA6B-91A377A72BCE}"/>
              </a:ext>
            </a:extLst>
          </p:cNvPr>
          <p:cNvCxnSpPr/>
          <p:nvPr/>
        </p:nvCxnSpPr>
        <p:spPr bwMode="auto">
          <a:xfrm flipV="1">
            <a:off x="8305800" y="5105400"/>
            <a:ext cx="228600" cy="609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2">
            <a:extLst>
              <a:ext uri="{FF2B5EF4-FFF2-40B4-BE49-F238E27FC236}">
                <a16:creationId xmlns:a16="http://schemas.microsoft.com/office/drawing/2014/main" id="{233EFF90-26AA-4460-8CB1-68374A7C5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590801"/>
            <a:ext cx="160020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SEAWEED PRODUCTS </a:t>
            </a:r>
            <a:r>
              <a:rPr lang="en-US" sz="2000" b="1" dirty="0">
                <a:solidFill>
                  <a:srgbClr val="3D19D7"/>
                </a:solidFill>
                <a:latin typeface="Calibri" pitchFamily="34" charset="0"/>
                <a:cs typeface="Arial" charset="0"/>
              </a:rPr>
              <a:t>(US$ 0.6-20)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2BEE8E7-1EAE-477B-B42F-143D58C73C13}"/>
              </a:ext>
            </a:extLst>
          </p:cNvPr>
          <p:cNvCxnSpPr/>
          <p:nvPr/>
        </p:nvCxnSpPr>
        <p:spPr bwMode="auto">
          <a:xfrm flipH="1" flipV="1">
            <a:off x="3886200" y="2209800"/>
            <a:ext cx="304800" cy="1371600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0A768DA-8C1B-43CF-8E9D-69DEA78A86E7}"/>
              </a:ext>
            </a:extLst>
          </p:cNvPr>
          <p:cNvCxnSpPr/>
          <p:nvPr/>
        </p:nvCxnSpPr>
        <p:spPr bwMode="auto">
          <a:xfrm flipH="1" flipV="1">
            <a:off x="4419600" y="2209800"/>
            <a:ext cx="990600" cy="1447800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CB9F534-D5D9-465A-9A62-1FA6F517FB0F}"/>
              </a:ext>
            </a:extLst>
          </p:cNvPr>
          <p:cNvCxnSpPr/>
          <p:nvPr/>
        </p:nvCxnSpPr>
        <p:spPr bwMode="auto">
          <a:xfrm flipV="1">
            <a:off x="6096000" y="3505200"/>
            <a:ext cx="0" cy="152400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A5BBBC3-6BC5-4634-98B1-96A6D9588052}"/>
              </a:ext>
            </a:extLst>
          </p:cNvPr>
          <p:cNvCxnSpPr/>
          <p:nvPr/>
        </p:nvCxnSpPr>
        <p:spPr bwMode="auto">
          <a:xfrm flipH="1" flipV="1">
            <a:off x="5562600" y="1981200"/>
            <a:ext cx="304800" cy="573088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8638419-559A-472B-8821-28F85A0B7DF7}"/>
              </a:ext>
            </a:extLst>
          </p:cNvPr>
          <p:cNvCxnSpPr/>
          <p:nvPr/>
        </p:nvCxnSpPr>
        <p:spPr bwMode="auto">
          <a:xfrm flipV="1">
            <a:off x="6248400" y="2057400"/>
            <a:ext cx="304800" cy="496888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BC5A05E-A817-44C2-A231-8A9E92CEED6A}"/>
              </a:ext>
            </a:extLst>
          </p:cNvPr>
          <p:cNvCxnSpPr/>
          <p:nvPr/>
        </p:nvCxnSpPr>
        <p:spPr>
          <a:xfrm flipV="1">
            <a:off x="2286000" y="4572000"/>
            <a:ext cx="0" cy="304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F268F7-0B23-46EF-B0B5-9BE735A5AE16}"/>
              </a:ext>
            </a:extLst>
          </p:cNvPr>
          <p:cNvCxnSpPr/>
          <p:nvPr/>
        </p:nvCxnSpPr>
        <p:spPr>
          <a:xfrm>
            <a:off x="2362200" y="3200400"/>
            <a:ext cx="0" cy="41275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EA07D10-BB77-7886-CA11-45649130F329}"/>
              </a:ext>
            </a:extLst>
          </p:cNvPr>
          <p:cNvCxnSpPr>
            <a:cxnSpLocks/>
          </p:cNvCxnSpPr>
          <p:nvPr/>
        </p:nvCxnSpPr>
        <p:spPr bwMode="auto">
          <a:xfrm>
            <a:off x="5791200" y="4572000"/>
            <a:ext cx="1219200" cy="1219200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91FE5F-488C-2BD5-91B5-7033ADD940A1}"/>
              </a:ext>
            </a:extLst>
          </p:cNvPr>
          <p:cNvCxnSpPr>
            <a:cxnSpLocks/>
          </p:cNvCxnSpPr>
          <p:nvPr/>
        </p:nvCxnSpPr>
        <p:spPr bwMode="auto">
          <a:xfrm flipV="1">
            <a:off x="8610600" y="4699984"/>
            <a:ext cx="1630680" cy="1167290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B4E31C4-356B-3213-8F81-D3D77FB6884D}"/>
              </a:ext>
            </a:extLst>
          </p:cNvPr>
          <p:cNvCxnSpPr>
            <a:cxnSpLocks/>
          </p:cNvCxnSpPr>
          <p:nvPr/>
        </p:nvCxnSpPr>
        <p:spPr bwMode="auto">
          <a:xfrm>
            <a:off x="4191000" y="4611645"/>
            <a:ext cx="0" cy="34135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C52144-95F3-F0D0-A3BD-FCD9F22B6538}"/>
              </a:ext>
            </a:extLst>
          </p:cNvPr>
          <p:cNvGrpSpPr/>
          <p:nvPr/>
        </p:nvGrpSpPr>
        <p:grpSpPr>
          <a:xfrm>
            <a:off x="1524000" y="685800"/>
            <a:ext cx="9044940" cy="6219057"/>
            <a:chOff x="1524000" y="685800"/>
            <a:chExt cx="9044940" cy="6219057"/>
          </a:xfrm>
        </p:grpSpPr>
        <p:sp>
          <p:nvSpPr>
            <p:cNvPr id="43" name="TextBox 5">
              <a:extLst>
                <a:ext uri="{FF2B5EF4-FFF2-40B4-BE49-F238E27FC236}">
                  <a16:creationId xmlns:a16="http://schemas.microsoft.com/office/drawing/2014/main" id="{4F11BCA1-16AD-466F-B553-77E35146E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2286000"/>
              <a:ext cx="2133600" cy="923330"/>
            </a:xfrm>
            <a:prstGeom prst="rect">
              <a:avLst/>
            </a:prstGeom>
            <a:noFill/>
            <a:ln w="9525">
              <a:solidFill>
                <a:srgbClr val="00BC55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 w="101600" prst="riblet"/>
              <a:contourClr>
                <a:srgbClr val="40923A"/>
              </a:contourClr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NGOs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INT. ORGANISATIONS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GOVT. PROJECTS</a:t>
              </a:r>
            </a:p>
          </p:txBody>
        </p:sp>
        <p:sp>
          <p:nvSpPr>
            <p:cNvPr id="17414" name="TextBox 5">
              <a:extLst>
                <a:ext uri="{FF2B5EF4-FFF2-40B4-BE49-F238E27FC236}">
                  <a16:creationId xmlns:a16="http://schemas.microsoft.com/office/drawing/2014/main" id="{28FBFBF7-265B-482D-AD13-285817CC6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3657537"/>
              <a:ext cx="1447800" cy="92329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FARMER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16" name="TextBox 10">
              <a:extLst>
                <a:ext uri="{FF2B5EF4-FFF2-40B4-BE49-F238E27FC236}">
                  <a16:creationId xmlns:a16="http://schemas.microsoft.com/office/drawing/2014/main" id="{4C78E6FD-15E7-4339-A766-E4C55939A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5200" y="3657537"/>
              <a:ext cx="1447800" cy="92329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EXPORTER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18" name="TextBox 12">
              <a:extLst>
                <a:ext uri="{FF2B5EF4-FFF2-40B4-BE49-F238E27FC236}">
                  <a16:creationId xmlns:a16="http://schemas.microsoft.com/office/drawing/2014/main" id="{5F0B12F6-9323-4571-B9EE-8110A7C7F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200" y="3657537"/>
              <a:ext cx="1600200" cy="92329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WET SEAWEED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425" name="TextBox 20">
              <a:extLst>
                <a:ext uri="{FF2B5EF4-FFF2-40B4-BE49-F238E27FC236}">
                  <a16:creationId xmlns:a16="http://schemas.microsoft.com/office/drawing/2014/main" id="{9E4B60BC-9E9E-493E-A5C8-A69826378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0" y="5257672"/>
              <a:ext cx="1447800" cy="12002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LOCAL EXPORTER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(Higher price to farmers)</a:t>
              </a: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1B4611E3-825D-4621-B2CD-ABD310F6C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0" y="685800"/>
              <a:ext cx="1600200" cy="14773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CONSUMPTION/SALES FOR FOOD/HEALTH ISSUES</a:t>
              </a: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C2489A80-CA52-40DC-A45B-FCDF212D3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685800"/>
              <a:ext cx="1600200" cy="14773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CONSUMPTION/SALES FOR FOOD/HEALTH ISSUES</a:t>
              </a:r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CDF5550B-4FEC-4587-99F9-0E4463669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1371600"/>
              <a:ext cx="1371600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CUSTOMERS</a:t>
              </a:r>
            </a:p>
          </p:txBody>
        </p:sp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829E548F-83E8-4817-B077-EBBD74280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4953002"/>
              <a:ext cx="1524000" cy="646331"/>
            </a:xfrm>
            <a:prstGeom prst="rect">
              <a:avLst/>
            </a:prstGeom>
            <a:noFill/>
            <a:ln w="9525">
              <a:solidFill>
                <a:srgbClr val="00BC55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contourW="12700">
              <a:bevelT w="101600" prst="riblet"/>
              <a:contourClr>
                <a:srgbClr val="40923A"/>
              </a:contourClr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BUYER/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EXPORTER</a:t>
              </a: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C616EE3D-E57E-3D11-2F99-F50BD8E27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1140" y="1324609"/>
              <a:ext cx="1447800" cy="9233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Processing Factories-</a:t>
              </a:r>
              <a:r>
                <a:rPr lang="en-US" b="1" dirty="0">
                  <a:solidFill>
                    <a:srgbClr val="0000FF"/>
                  </a:solidFill>
                  <a:latin typeface="Calibri" pitchFamily="34" charset="0"/>
                  <a:cs typeface="Arial" charset="0"/>
                </a:rPr>
                <a:t>higher prices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272DE7DE-E268-8DA6-CB8E-74AD215CF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5681" y="5029036"/>
              <a:ext cx="1844041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  <a:cs typeface="Arial" charset="0"/>
                </a:rPr>
                <a:t>SHELLFISH FOOD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3940C82-47AD-DEFF-8910-006EA6C47ADB}"/>
                </a:ext>
              </a:extLst>
            </p:cNvPr>
            <p:cNvSpPr txBox="1"/>
            <p:nvPr/>
          </p:nvSpPr>
          <p:spPr>
            <a:xfrm>
              <a:off x="8582978" y="6580473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9C500F-4153-D873-CC5D-BE5462D28819}"/>
              </a:ext>
            </a:extLst>
          </p:cNvPr>
          <p:cNvGrpSpPr/>
          <p:nvPr/>
        </p:nvGrpSpPr>
        <p:grpSpPr>
          <a:xfrm>
            <a:off x="10394633" y="5324610"/>
            <a:ext cx="1797368" cy="1538752"/>
            <a:chOff x="10394633" y="5324610"/>
            <a:chExt cx="1797368" cy="15387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581440-F4E3-ECE8-43D6-CB72C1E91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15601" y="5324610"/>
              <a:ext cx="1676400" cy="153339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7D87BF-68A8-8E82-1F15-B5EFF8E0A510}"/>
                </a:ext>
              </a:extLst>
            </p:cNvPr>
            <p:cNvSpPr txBox="1"/>
            <p:nvPr/>
          </p:nvSpPr>
          <p:spPr>
            <a:xfrm>
              <a:off x="10394633" y="6538978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20511-D588-F3B6-8C90-284BC525EFDF}"/>
              </a:ext>
            </a:extLst>
          </p:cNvPr>
          <p:cNvGrpSpPr/>
          <p:nvPr/>
        </p:nvGrpSpPr>
        <p:grpSpPr>
          <a:xfrm>
            <a:off x="0" y="277085"/>
            <a:ext cx="1851660" cy="1839202"/>
            <a:chOff x="0" y="277085"/>
            <a:chExt cx="1851660" cy="18392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325282-3514-9A4D-DCC6-141D0FC1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632" y="277085"/>
              <a:ext cx="1707028" cy="17862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4234C0-F9F2-098F-9638-B3E34C946F05}"/>
                </a:ext>
              </a:extLst>
            </p:cNvPr>
            <p:cNvSpPr txBox="1"/>
            <p:nvPr/>
          </p:nvSpPr>
          <p:spPr>
            <a:xfrm>
              <a:off x="0" y="1791903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D390BF-FA9C-4D57-A0A0-4A3412F13E1E}"/>
              </a:ext>
            </a:extLst>
          </p:cNvPr>
          <p:cNvSpPr/>
          <p:nvPr/>
        </p:nvSpPr>
        <p:spPr>
          <a:xfrm>
            <a:off x="804874" y="1413550"/>
            <a:ext cx="6468123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Limited packaging materials-supply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Expensive packaging materials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 mixing-not uniform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Poor product finishing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Limited markets-exhibitions, tourists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premise to work together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Still exporting ~98% of seaweed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AutoShape 228">
            <a:extLst>
              <a:ext uri="{FF2B5EF4-FFF2-40B4-BE49-F238E27FC236}">
                <a16:creationId xmlns:a16="http://schemas.microsoft.com/office/drawing/2014/main" id="{FB933ABB-6451-46B7-9962-DBF118D10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972" y="379451"/>
            <a:ext cx="4526782" cy="5777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Challenges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210701-C311-5363-31F6-3F76F69CEAD0}"/>
              </a:ext>
            </a:extLst>
          </p:cNvPr>
          <p:cNvGrpSpPr/>
          <p:nvPr/>
        </p:nvGrpSpPr>
        <p:grpSpPr>
          <a:xfrm>
            <a:off x="8854440" y="36391"/>
            <a:ext cx="3337560" cy="2821627"/>
            <a:chOff x="8854440" y="36391"/>
            <a:chExt cx="3337560" cy="2821627"/>
          </a:xfrm>
        </p:grpSpPr>
        <p:pic>
          <p:nvPicPr>
            <p:cNvPr id="6" name="Picture 26">
              <a:extLst>
                <a:ext uri="{FF2B5EF4-FFF2-40B4-BE49-F238E27FC236}">
                  <a16:creationId xmlns:a16="http://schemas.microsoft.com/office/drawing/2014/main" id="{8209FA09-B2B4-2733-E498-962D46FF0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854440" y="36391"/>
              <a:ext cx="3337560" cy="2803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DE96BBF-FBC6-27DD-8D46-3101E77C250B}"/>
                </a:ext>
              </a:extLst>
            </p:cNvPr>
            <p:cNvSpPr txBox="1"/>
            <p:nvPr/>
          </p:nvSpPr>
          <p:spPr>
            <a:xfrm>
              <a:off x="10070783" y="2533634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ED2639-606D-3661-2C1C-6F767AD7EC9F}"/>
              </a:ext>
            </a:extLst>
          </p:cNvPr>
          <p:cNvGrpSpPr/>
          <p:nvPr/>
        </p:nvGrpSpPr>
        <p:grpSpPr>
          <a:xfrm>
            <a:off x="9657232" y="3032589"/>
            <a:ext cx="2534768" cy="2764284"/>
            <a:chOff x="9657232" y="3032589"/>
            <a:chExt cx="2534768" cy="27642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9CCA54-EE0E-E4EC-2A55-C23A8D6FD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7232" y="3032589"/>
              <a:ext cx="2534768" cy="27281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4FE852-E6D8-8994-C453-1648E9099530}"/>
                </a:ext>
              </a:extLst>
            </p:cNvPr>
            <p:cNvSpPr txBox="1"/>
            <p:nvPr/>
          </p:nvSpPr>
          <p:spPr>
            <a:xfrm>
              <a:off x="10469444" y="5472489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468B1F-C904-A713-71E9-AC67C6F172B2}"/>
              </a:ext>
            </a:extLst>
          </p:cNvPr>
          <p:cNvGrpSpPr/>
          <p:nvPr/>
        </p:nvGrpSpPr>
        <p:grpSpPr>
          <a:xfrm>
            <a:off x="7376160" y="4791699"/>
            <a:ext cx="2164079" cy="2129080"/>
            <a:chOff x="7376160" y="4791699"/>
            <a:chExt cx="2164079" cy="2129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889DFE-85EA-1383-1312-90C0CDA2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038" y="4791699"/>
              <a:ext cx="1929201" cy="20663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F244F0-9AF2-716A-D222-F0884EB47A57}"/>
                </a:ext>
              </a:extLst>
            </p:cNvPr>
            <p:cNvSpPr txBox="1"/>
            <p:nvPr/>
          </p:nvSpPr>
          <p:spPr>
            <a:xfrm>
              <a:off x="7376160" y="6596395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20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5EF83-6CB0-69C8-C7A8-3F76AA546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99A3-0FB3-15EE-1D27-902F6EF89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5C738-BB9C-699D-FCD0-4985FAF1E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Marine Resources include:</a:t>
            </a:r>
          </a:p>
          <a:p>
            <a:pPr lvl="1"/>
            <a:r>
              <a:rPr lang="en-US" sz="3200" dirty="0"/>
              <a:t>Seaweed/algae beds</a:t>
            </a:r>
          </a:p>
          <a:p>
            <a:pPr lvl="1"/>
            <a:r>
              <a:rPr lang="en-US" sz="3200" dirty="0"/>
              <a:t>Seagrass beds</a:t>
            </a:r>
          </a:p>
          <a:p>
            <a:pPr lvl="1"/>
            <a:r>
              <a:rPr lang="en-US" sz="3200" dirty="0"/>
              <a:t>Mangroves</a:t>
            </a:r>
          </a:p>
          <a:p>
            <a:pPr lvl="1"/>
            <a:r>
              <a:rPr lang="en-US" sz="3200" dirty="0"/>
              <a:t>Corals</a:t>
            </a:r>
          </a:p>
          <a:p>
            <a:pPr lvl="1"/>
            <a:r>
              <a:rPr lang="en-US" sz="3200" dirty="0"/>
              <a:t>Fish etc.</a:t>
            </a:r>
          </a:p>
        </p:txBody>
      </p:sp>
      <p:pic>
        <p:nvPicPr>
          <p:cNvPr id="2050" name="Picture 2" descr="Planting hope - How seagrass can tackle climate change | WWF">
            <a:extLst>
              <a:ext uri="{FF2B5EF4-FFF2-40B4-BE49-F238E27FC236}">
                <a16:creationId xmlns:a16="http://schemas.microsoft.com/office/drawing/2014/main" id="{E5FA437F-9FED-22F8-C71F-08F0F6221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1825625"/>
            <a:ext cx="28575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3,400+ Brown Seaweed Stock Photos, Pictures &amp; Royalty-Free ...">
            <a:extLst>
              <a:ext uri="{FF2B5EF4-FFF2-40B4-BE49-F238E27FC236}">
                <a16:creationId xmlns:a16="http://schemas.microsoft.com/office/drawing/2014/main" id="{8B065A6E-2D70-A46C-1C5C-EAA730B6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1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46,000+ Mangrove Tree Stock Photos, Pictures &amp; Royalty-Free ...">
            <a:extLst>
              <a:ext uri="{FF2B5EF4-FFF2-40B4-BE49-F238E27FC236}">
                <a16:creationId xmlns:a16="http://schemas.microsoft.com/office/drawing/2014/main" id="{D4E6747A-470A-B59D-62A7-CF625475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361791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478,100+ Coral Reef Stock Photos, Pictures &amp; Royalty-Free ...">
            <a:extLst>
              <a:ext uri="{FF2B5EF4-FFF2-40B4-BE49-F238E27FC236}">
                <a16:creationId xmlns:a16="http://schemas.microsoft.com/office/drawing/2014/main" id="{6F6FDFFE-5E83-BD36-FA4D-BC41C5D3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1" y="5353049"/>
            <a:ext cx="2857500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10,000+ Best Fish Images · 100% Free Download · Pexels Stock ...">
            <a:extLst>
              <a:ext uri="{FF2B5EF4-FFF2-40B4-BE49-F238E27FC236}">
                <a16:creationId xmlns:a16="http://schemas.microsoft.com/office/drawing/2014/main" id="{A107756A-D691-2538-EFC2-C7BA54B1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20" y="5353049"/>
            <a:ext cx="2857500" cy="14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121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AA4A-A0C5-487D-9ACF-512C7582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0" y="221446"/>
            <a:ext cx="6256930" cy="138097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latin typeface="+mn-lt"/>
              </a:rPr>
              <a:t>Challenge-Limited Research on other species to domesticate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869AC3-3DCA-22AD-9153-8EAC256934BF}"/>
              </a:ext>
            </a:extLst>
          </p:cNvPr>
          <p:cNvSpPr txBox="1"/>
          <p:nvPr/>
        </p:nvSpPr>
        <p:spPr>
          <a:xfrm>
            <a:off x="398327" y="5549454"/>
            <a:ext cx="33265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  <a:r>
              <a:rPr kumimoji="0" lang="en-GB" sz="2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racilaria</a:t>
            </a:r>
            <a:r>
              <a:rPr kumimoji="0" lang="en-GB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GB" sz="2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Gracilariopsis</a:t>
            </a:r>
            <a:r>
              <a:rPr kumimoji="0" lang="en-GB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76E1D-F3D3-4C4D-E6CF-2CECBCA4486F}"/>
              </a:ext>
            </a:extLst>
          </p:cNvPr>
          <p:cNvSpPr txBox="1"/>
          <p:nvPr/>
        </p:nvSpPr>
        <p:spPr>
          <a:xfrm>
            <a:off x="4921022" y="1931805"/>
            <a:ext cx="2425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Ulva spp.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D9A7F-CC9A-20BB-46E8-28D42F955C31}"/>
              </a:ext>
            </a:extLst>
          </p:cNvPr>
          <p:cNvSpPr txBox="1"/>
          <p:nvPr/>
        </p:nvSpPr>
        <p:spPr>
          <a:xfrm>
            <a:off x="9235843" y="4982552"/>
            <a:ext cx="2559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Sargassum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A43010-B1B0-9CA0-9F63-2A2104FF2EBB}"/>
              </a:ext>
            </a:extLst>
          </p:cNvPr>
          <p:cNvGrpSpPr/>
          <p:nvPr/>
        </p:nvGrpSpPr>
        <p:grpSpPr>
          <a:xfrm>
            <a:off x="0" y="2057400"/>
            <a:ext cx="4538528" cy="3492054"/>
            <a:chOff x="0" y="2057400"/>
            <a:chExt cx="4538528" cy="34920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30BA96-73F8-A2D9-ABF3-F00DB91DB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57400"/>
              <a:ext cx="4538528" cy="34920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873C8B-504A-8B8F-7DCD-E7CECC47FA59}"/>
                </a:ext>
              </a:extLst>
            </p:cNvPr>
            <p:cNvSpPr txBox="1"/>
            <p:nvPr/>
          </p:nvSpPr>
          <p:spPr>
            <a:xfrm>
              <a:off x="2938645" y="5094477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EF51B5-0E39-F41D-2DC7-D2B551101CB7}"/>
              </a:ext>
            </a:extLst>
          </p:cNvPr>
          <p:cNvGrpSpPr/>
          <p:nvPr/>
        </p:nvGrpSpPr>
        <p:grpSpPr>
          <a:xfrm>
            <a:off x="5345723" y="3694837"/>
            <a:ext cx="3510804" cy="3098650"/>
            <a:chOff x="5345723" y="3694837"/>
            <a:chExt cx="3510804" cy="30986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4A1BF6-B3BE-CC9A-F033-F36D8349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723" y="3694837"/>
              <a:ext cx="3510804" cy="30986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C5C486-B899-4239-6CD8-6C8CF5DF9B4F}"/>
                </a:ext>
              </a:extLst>
            </p:cNvPr>
            <p:cNvSpPr txBox="1"/>
            <p:nvPr/>
          </p:nvSpPr>
          <p:spPr>
            <a:xfrm>
              <a:off x="5769685" y="5999882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9417C2-A86F-E0CF-7284-6D45780F81ED}"/>
              </a:ext>
            </a:extLst>
          </p:cNvPr>
          <p:cNvGrpSpPr/>
          <p:nvPr/>
        </p:nvGrpSpPr>
        <p:grpSpPr>
          <a:xfrm>
            <a:off x="7247965" y="0"/>
            <a:ext cx="4944035" cy="3672123"/>
            <a:chOff x="7247965" y="0"/>
            <a:chExt cx="4944035" cy="36721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430F9B-35C0-DAE6-03D1-ECF5C317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965" y="0"/>
              <a:ext cx="4944035" cy="36721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D03949-0C23-81E5-5534-6096BA142390}"/>
                </a:ext>
              </a:extLst>
            </p:cNvPr>
            <p:cNvSpPr txBox="1"/>
            <p:nvPr/>
          </p:nvSpPr>
          <p:spPr>
            <a:xfrm>
              <a:off x="9776459" y="3347739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79507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D390BF-FA9C-4D57-A0A0-4A3412F13E1E}"/>
              </a:ext>
            </a:extLst>
          </p:cNvPr>
          <p:cNvSpPr/>
          <p:nvPr/>
        </p:nvSpPr>
        <p:spPr>
          <a:xfrm>
            <a:off x="232201" y="961400"/>
            <a:ext cx="53837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Conflict between resource users-seaweed and tourism, fishing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Kites landing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drying places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passages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Dirty water</a:t>
            </a:r>
          </a:p>
          <a:p>
            <a:pPr marL="1371600" lvl="2" indent="-4572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Cutting of ropes</a:t>
            </a:r>
          </a:p>
        </p:txBody>
      </p:sp>
      <p:sp>
        <p:nvSpPr>
          <p:cNvPr id="4" name="AutoShape 228">
            <a:extLst>
              <a:ext uri="{FF2B5EF4-FFF2-40B4-BE49-F238E27FC236}">
                <a16:creationId xmlns:a16="http://schemas.microsoft.com/office/drawing/2014/main" id="{FB933ABB-6451-46B7-9962-DBF118D10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01" y="227051"/>
            <a:ext cx="3570179" cy="5777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Challenges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46D2461-DC9F-655C-A3E1-1FA1B7319A63}"/>
              </a:ext>
            </a:extLst>
          </p:cNvPr>
          <p:cNvGrpSpPr/>
          <p:nvPr/>
        </p:nvGrpSpPr>
        <p:grpSpPr>
          <a:xfrm>
            <a:off x="5301406" y="3679850"/>
            <a:ext cx="6888480" cy="3178150"/>
            <a:chOff x="7427595" y="4761513"/>
            <a:chExt cx="6888480" cy="31781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0EAA77-A6B4-DF26-53E6-90868D7FC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595" y="4761513"/>
              <a:ext cx="6888480" cy="317815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447680-BE2F-73AB-7F96-222253B9FC2F}"/>
                </a:ext>
              </a:extLst>
            </p:cNvPr>
            <p:cNvSpPr txBox="1"/>
            <p:nvPr/>
          </p:nvSpPr>
          <p:spPr>
            <a:xfrm>
              <a:off x="12713970" y="6858000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E07115-52F4-CBCB-0500-5F8F46B51D6E}"/>
              </a:ext>
            </a:extLst>
          </p:cNvPr>
          <p:cNvGrpSpPr/>
          <p:nvPr/>
        </p:nvGrpSpPr>
        <p:grpSpPr>
          <a:xfrm>
            <a:off x="6537960" y="1"/>
            <a:ext cx="5654040" cy="3679849"/>
            <a:chOff x="6537960" y="1"/>
            <a:chExt cx="5654040" cy="42238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C5AFFE-0EEB-F897-3E85-18083232E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960" y="1"/>
              <a:ext cx="5654040" cy="42238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21DBDB-1DF6-13A8-B388-AC1534BF9D1B}"/>
                </a:ext>
              </a:extLst>
            </p:cNvPr>
            <p:cNvSpPr txBox="1"/>
            <p:nvPr/>
          </p:nvSpPr>
          <p:spPr>
            <a:xfrm>
              <a:off x="10713720" y="3835745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10980A-9479-B895-CC14-BBA8BECBAA8D}"/>
              </a:ext>
            </a:extLst>
          </p:cNvPr>
          <p:cNvGrpSpPr/>
          <p:nvPr/>
        </p:nvGrpSpPr>
        <p:grpSpPr>
          <a:xfrm>
            <a:off x="0" y="4654719"/>
            <a:ext cx="5069205" cy="2203281"/>
            <a:chOff x="0" y="4459537"/>
            <a:chExt cx="5069205" cy="23984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5F78AA-4056-6C64-108C-3C3696FE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59537"/>
              <a:ext cx="5069205" cy="23984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617FD3-2D4B-8692-B104-394BAECE6F2D}"/>
                </a:ext>
              </a:extLst>
            </p:cNvPr>
            <p:cNvSpPr txBox="1"/>
            <p:nvPr/>
          </p:nvSpPr>
          <p:spPr>
            <a:xfrm>
              <a:off x="3590925" y="653361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1560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C7B7F-D0FE-9892-C6D9-71C41B6F3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87712C-3221-859B-C32C-EB9A6C329A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8566" y="1253331"/>
            <a:ext cx="4526782" cy="4947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lnSpc>
                <a:spcPct val="100000"/>
              </a:lnSpc>
            </a:pPr>
            <a:r>
              <a:rPr lang="en-GB" b="1" dirty="0">
                <a:latin typeface="Calibri"/>
              </a:rPr>
              <a:t>Use of mangrove pegs? </a:t>
            </a:r>
          </a:p>
          <a:p>
            <a:pPr marL="400050">
              <a:lnSpc>
                <a:spcPct val="100000"/>
              </a:lnSpc>
              <a:buFont typeface="Wingdings" pitchFamily="2" charset="2"/>
              <a:buChar char="ü"/>
            </a:pPr>
            <a:r>
              <a:rPr lang="en-GB" dirty="0">
                <a:latin typeface="Calibri"/>
              </a:rPr>
              <a:t>Banned</a:t>
            </a:r>
          </a:p>
          <a:p>
            <a:pPr marL="400050">
              <a:lnSpc>
                <a:spcPct val="100000"/>
              </a:lnSpc>
              <a:buFont typeface="Wingdings" pitchFamily="2" charset="2"/>
              <a:buChar char="ü"/>
            </a:pPr>
            <a:r>
              <a:rPr lang="en-GB" dirty="0">
                <a:latin typeface="Calibri"/>
              </a:rPr>
              <a:t>Farmers send people to help cut pegs from coastal tree forest-sometimes timing is hard, may not be available</a:t>
            </a:r>
          </a:p>
          <a:p>
            <a:pPr marL="400050">
              <a:lnSpc>
                <a:spcPct val="100000"/>
              </a:lnSpc>
              <a:buFont typeface="Wingdings" pitchFamily="2" charset="2"/>
              <a:buChar char="ü"/>
            </a:pPr>
            <a:r>
              <a:rPr lang="en-GB" sz="3200" dirty="0">
                <a:latin typeface="Calibri"/>
              </a:rPr>
              <a:t>Tree nurseries?</a:t>
            </a:r>
          </a:p>
        </p:txBody>
      </p:sp>
      <p:sp>
        <p:nvSpPr>
          <p:cNvPr id="4" name="AutoShape 228">
            <a:extLst>
              <a:ext uri="{FF2B5EF4-FFF2-40B4-BE49-F238E27FC236}">
                <a16:creationId xmlns:a16="http://schemas.microsoft.com/office/drawing/2014/main" id="{B7AFE147-FE6A-35BE-9339-D6EC0760B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32" y="337807"/>
            <a:ext cx="4526782" cy="5777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Challenges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FF99BE-36C6-58B6-4BFE-55BF8F57F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035" y="4739640"/>
            <a:ext cx="3692885" cy="21183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B2C1FF-621F-1C04-014B-5B2D5FC745AF}"/>
              </a:ext>
            </a:extLst>
          </p:cNvPr>
          <p:cNvGrpSpPr/>
          <p:nvPr/>
        </p:nvGrpSpPr>
        <p:grpSpPr>
          <a:xfrm>
            <a:off x="7863840" y="3462912"/>
            <a:ext cx="4526782" cy="3395687"/>
            <a:chOff x="7863840" y="3462912"/>
            <a:chExt cx="4526782" cy="33956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27CE58-275C-13DC-5789-BD2B118A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3840" y="3462912"/>
              <a:ext cx="4526782" cy="33950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BBB252-1A1B-AA42-38B0-9D221746A8FC}"/>
                </a:ext>
              </a:extLst>
            </p:cNvPr>
            <p:cNvSpPr txBox="1"/>
            <p:nvPr/>
          </p:nvSpPr>
          <p:spPr>
            <a:xfrm>
              <a:off x="9634108" y="6534215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72892D-894E-530E-C08E-F1C16A974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216" y="1"/>
            <a:ext cx="51157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 noGrp="1"/>
          </p:cNvSpPr>
          <p:nvPr>
            <p:ph idx="1"/>
          </p:nvPr>
        </p:nvSpPr>
        <p:spPr>
          <a:xfrm>
            <a:off x="498566" y="1253331"/>
            <a:ext cx="452678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lnSpc>
                <a:spcPct val="100000"/>
              </a:lnSpc>
            </a:pPr>
            <a:r>
              <a:rPr lang="en-GB" b="1" dirty="0">
                <a:latin typeface="Calibri"/>
              </a:rPr>
              <a:t>Other aquaculture: </a:t>
            </a:r>
          </a:p>
          <a:p>
            <a:pPr marL="400050">
              <a:lnSpc>
                <a:spcPct val="100000"/>
              </a:lnSpc>
              <a:buFont typeface="Wingdings" pitchFamily="2" charset="2"/>
              <a:buChar char="ü"/>
            </a:pPr>
            <a:r>
              <a:rPr lang="en-GB" dirty="0">
                <a:latin typeface="Calibri"/>
              </a:rPr>
              <a:t>lack of fingerlings</a:t>
            </a:r>
          </a:p>
          <a:p>
            <a:pPr marL="400050">
              <a:lnSpc>
                <a:spcPct val="100000"/>
              </a:lnSpc>
              <a:buFont typeface="Wingdings" pitchFamily="2" charset="2"/>
              <a:buChar char="ü"/>
            </a:pPr>
            <a:r>
              <a:rPr lang="en-GB" b="1" dirty="0">
                <a:latin typeface="Calibri"/>
              </a:rPr>
              <a:t>Theft-Sea cucumber</a:t>
            </a:r>
          </a:p>
          <a:p>
            <a:pPr marL="400050">
              <a:lnSpc>
                <a:spcPct val="100000"/>
              </a:lnSpc>
              <a:buFont typeface="Wingdings" pitchFamily="2" charset="2"/>
              <a:buChar char="ü"/>
            </a:pPr>
            <a:r>
              <a:rPr lang="en-GB" dirty="0">
                <a:latin typeface="Calibri"/>
              </a:rPr>
              <a:t>land shortage</a:t>
            </a:r>
          </a:p>
          <a:p>
            <a:pPr marL="400050">
              <a:lnSpc>
                <a:spcPct val="100000"/>
              </a:lnSpc>
              <a:buFont typeface="Wingdings" pitchFamily="2" charset="2"/>
              <a:buChar char="ü"/>
            </a:pPr>
            <a:r>
              <a:rPr lang="en-US" dirty="0">
                <a:latin typeface="Calibri"/>
              </a:rPr>
              <a:t>High mortality during heavy rains-low salinity</a:t>
            </a:r>
            <a:endParaRPr lang="en-GB" dirty="0">
              <a:latin typeface="Calibri"/>
            </a:endParaRPr>
          </a:p>
          <a:p>
            <a:pPr marL="400050">
              <a:lnSpc>
                <a:spcPct val="100000"/>
              </a:lnSpc>
              <a:buFont typeface="Wingdings" pitchFamily="2" charset="2"/>
              <a:buChar char="ü"/>
            </a:pPr>
            <a:endParaRPr lang="en-GB" dirty="0">
              <a:latin typeface="Calibri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GB" sz="3200" dirty="0">
              <a:latin typeface="Calibri"/>
            </a:endParaRPr>
          </a:p>
          <a:p>
            <a:pPr marL="400050" lvl="1" indent="0">
              <a:lnSpc>
                <a:spcPct val="100000"/>
              </a:lnSpc>
              <a:buNone/>
            </a:pPr>
            <a:endParaRPr lang="en-GB" sz="3200" dirty="0">
              <a:latin typeface="Calibri"/>
            </a:endParaRPr>
          </a:p>
          <a:p>
            <a:pPr marL="400050" lvl="1" indent="0">
              <a:lnSpc>
                <a:spcPct val="100000"/>
              </a:lnSpc>
              <a:buNone/>
            </a:pPr>
            <a:r>
              <a:rPr lang="en-GB" sz="3200" dirty="0">
                <a:latin typeface="Calibri"/>
              </a:rPr>
              <a:t> </a:t>
            </a:r>
          </a:p>
        </p:txBody>
      </p:sp>
      <p:sp>
        <p:nvSpPr>
          <p:cNvPr id="4" name="AutoShape 228">
            <a:extLst>
              <a:ext uri="{FF2B5EF4-FFF2-40B4-BE49-F238E27FC236}">
                <a16:creationId xmlns:a16="http://schemas.microsoft.com/office/drawing/2014/main" id="{4F37D5C8-E982-1BB6-809E-832FDDD7A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32" y="337807"/>
            <a:ext cx="4526782" cy="5777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Challenges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A71070-00C2-96C4-2B0A-893D5CB224C8}"/>
              </a:ext>
            </a:extLst>
          </p:cNvPr>
          <p:cNvGrpSpPr/>
          <p:nvPr/>
        </p:nvGrpSpPr>
        <p:grpSpPr>
          <a:xfrm>
            <a:off x="5364982" y="0"/>
            <a:ext cx="6827018" cy="5743575"/>
            <a:chOff x="5364982" y="0"/>
            <a:chExt cx="6827018" cy="57435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91C7DF-11B4-4BB1-0BA2-FF61CA5D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982" y="0"/>
              <a:ext cx="6827018" cy="57435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9788A73-8AB1-A08C-38AD-C037989FBA65}"/>
                </a:ext>
              </a:extLst>
            </p:cNvPr>
            <p:cNvSpPr txBox="1"/>
            <p:nvPr/>
          </p:nvSpPr>
          <p:spPr>
            <a:xfrm>
              <a:off x="10585132" y="5419191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210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33A8-734C-FE3F-90E3-E0C01DF82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600" dirty="0">
                <a:latin typeface="+mn-lt"/>
              </a:rPr>
            </a:br>
            <a:endParaRPr lang="en-US" sz="3600" i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6C944-9EA5-B2B8-186F-C6981A92F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690688"/>
            <a:ext cx="446646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latin typeface="+mn-lt"/>
              </a:rPr>
              <a:t>Promote Integrated Multi-Trophic Aquaculture (IMTA) </a:t>
            </a:r>
          </a:p>
          <a:p>
            <a:r>
              <a:rPr lang="en-US" sz="3200" dirty="0"/>
              <a:t>Seaweed-sea cucumber*</a:t>
            </a:r>
          </a:p>
          <a:p>
            <a:r>
              <a:rPr lang="en-US" sz="3200" dirty="0"/>
              <a:t>Seaweed-milkfish  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r>
              <a:rPr lang="en-US" sz="3200" b="1" dirty="0">
                <a:latin typeface="+mn-lt"/>
              </a:rPr>
              <a:t>Challenge-Theft*</a:t>
            </a:r>
            <a:endParaRPr lang="en-US" sz="3200" b="1" dirty="0"/>
          </a:p>
        </p:txBody>
      </p:sp>
      <p:sp>
        <p:nvSpPr>
          <p:cNvPr id="4" name="AutoShape 228">
            <a:extLst>
              <a:ext uri="{FF2B5EF4-FFF2-40B4-BE49-F238E27FC236}">
                <a16:creationId xmlns:a16="http://schemas.microsoft.com/office/drawing/2014/main" id="{442DD199-B0CF-D2BD-C9C2-91EA47F82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972" y="379451"/>
            <a:ext cx="4526782" cy="57771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Challenges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FC8176-CA73-6BB4-F536-75B9D96C0B8E}"/>
              </a:ext>
            </a:extLst>
          </p:cNvPr>
          <p:cNvGrpSpPr/>
          <p:nvPr/>
        </p:nvGrpSpPr>
        <p:grpSpPr>
          <a:xfrm>
            <a:off x="5121783" y="1478280"/>
            <a:ext cx="7070217" cy="5379720"/>
            <a:chOff x="5121783" y="1478280"/>
            <a:chExt cx="7070217" cy="53797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E10758-8965-32FC-05CC-F146846E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783" y="1478280"/>
              <a:ext cx="7070217" cy="53797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D7445E-D8D3-2392-B4D5-9438AB1E9853}"/>
                </a:ext>
              </a:extLst>
            </p:cNvPr>
            <p:cNvSpPr txBox="1"/>
            <p:nvPr/>
          </p:nvSpPr>
          <p:spPr>
            <a:xfrm>
              <a:off x="10185082" y="6492875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504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07C5A043-CA68-4F55-8AB6-45029EDF5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399" y="2301240"/>
            <a:ext cx="7077075" cy="2509838"/>
          </a:xfrm>
        </p:spPr>
        <p:txBody>
          <a:bodyPr/>
          <a:lstStyle/>
          <a:p>
            <a:pPr eaLnBrk="1" hangingPunct="1"/>
            <a:br>
              <a:rPr lang="en-US" altLang="en-US" sz="5400" b="1" dirty="0">
                <a:solidFill>
                  <a:srgbClr val="000099"/>
                </a:solidFill>
              </a:rPr>
            </a:br>
            <a:r>
              <a:rPr lang="en-US" altLang="en-US" sz="5400" b="1" dirty="0">
                <a:solidFill>
                  <a:srgbClr val="000099"/>
                </a:solidFill>
              </a:rPr>
              <a:t>Asante </a:t>
            </a:r>
            <a:r>
              <a:rPr lang="en-US" altLang="en-US" sz="5400" b="1" dirty="0" err="1">
                <a:solidFill>
                  <a:srgbClr val="000099"/>
                </a:solidFill>
              </a:rPr>
              <a:t>sana</a:t>
            </a:r>
            <a:r>
              <a:rPr lang="en-US" altLang="en-US" sz="5400" b="1" dirty="0">
                <a:solidFill>
                  <a:srgbClr val="000099"/>
                </a:solidFill>
              </a:rPr>
              <a:t>!</a:t>
            </a:r>
            <a:br>
              <a:rPr lang="en-US" altLang="en-US" sz="5400" b="1" dirty="0">
                <a:solidFill>
                  <a:srgbClr val="000099"/>
                </a:solidFill>
              </a:rPr>
            </a:br>
            <a:r>
              <a:rPr lang="en-US" altLang="en-US" sz="5400" b="1" dirty="0">
                <a:solidFill>
                  <a:srgbClr val="000099"/>
                </a:solidFill>
              </a:rPr>
              <a:t>Thank you very much!</a:t>
            </a:r>
            <a:br>
              <a:rPr lang="en-US" altLang="en-US" sz="5400" b="1" dirty="0">
                <a:solidFill>
                  <a:srgbClr val="000099"/>
                </a:solidFill>
              </a:rPr>
            </a:br>
            <a:endParaRPr lang="en-US" altLang="en-US" sz="5400" b="1" dirty="0">
              <a:solidFill>
                <a:srgbClr val="000099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F53FEA-1EB1-4D38-AAFC-13E28238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3999"/>
            <a:ext cx="10972800" cy="3705226"/>
          </a:xfrm>
        </p:spPr>
        <p:txBody>
          <a:bodyPr>
            <a:normAutofit/>
          </a:bodyPr>
          <a:lstStyle/>
          <a:p>
            <a:r>
              <a:rPr lang="en-US" dirty="0"/>
              <a:t>Aquaculture for communities’ livelihood development:</a:t>
            </a:r>
          </a:p>
          <a:p>
            <a:pPr lvl="1"/>
            <a:r>
              <a:rPr lang="en-US" sz="3200" b="1" dirty="0"/>
              <a:t>Seaweed farming and value addition</a:t>
            </a:r>
          </a:p>
          <a:p>
            <a:pPr lvl="1"/>
            <a:r>
              <a:rPr lang="en-US" sz="3200" dirty="0"/>
              <a:t>Finfish</a:t>
            </a:r>
          </a:p>
          <a:p>
            <a:pPr lvl="1"/>
            <a:r>
              <a:rPr lang="en-US" sz="3200" dirty="0"/>
              <a:t>Shellfish</a:t>
            </a:r>
          </a:p>
          <a:p>
            <a:pPr lvl="1"/>
            <a:r>
              <a:rPr lang="en-US" sz="3200" dirty="0"/>
              <a:t>Crabs-mud crabs</a:t>
            </a:r>
          </a:p>
          <a:p>
            <a:pPr lvl="1"/>
            <a:r>
              <a:rPr lang="en-US" sz="3200" dirty="0"/>
              <a:t>Sea cucumbers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DDFBDF-2F05-0648-1177-741F006FCF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Aquaculture Marine Resources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2EDF5-5C3E-F159-B1E5-95BC89DFC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74" y="5167312"/>
            <a:ext cx="3001053" cy="1645463"/>
          </a:xfrm>
          <a:prstGeom prst="rect">
            <a:avLst/>
          </a:prstGeom>
        </p:spPr>
      </p:pic>
      <p:pic>
        <p:nvPicPr>
          <p:cNvPr id="4" name="Picture 4" descr="https://encrypted-tbn1.gstatic.com/images?q=tbn:ANd9GcSxESGm2KcnO00IJ2SerZw_PakPxHoMrm1cWkD_u7Eq2dGx9-tX">
            <a:extLst>
              <a:ext uri="{FF2B5EF4-FFF2-40B4-BE49-F238E27FC236}">
                <a16:creationId xmlns:a16="http://schemas.microsoft.com/office/drawing/2014/main" id="{FBF57B1D-0B12-3880-BA2D-33D77F3B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123635"/>
            <a:ext cx="2800350" cy="17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2,708 Mud Crab Images, Stock Photos, and Vectors | Shutterstock">
            <a:extLst>
              <a:ext uri="{FF2B5EF4-FFF2-40B4-BE49-F238E27FC236}">
                <a16:creationId xmlns:a16="http://schemas.microsoft.com/office/drawing/2014/main" id="{29824E49-3467-C11A-2E44-E90A3F760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2" y="5186931"/>
            <a:ext cx="2800350" cy="162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CBDB0-A4A8-B586-B188-70D54239C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617" y="5202050"/>
            <a:ext cx="2936384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25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E4FE-D26B-61EB-42BA-BB249376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Marine Resources focused in this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205A7-E16A-17E1-A1E6-93D3AE332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2719"/>
            <a:ext cx="10515600" cy="3464243"/>
          </a:xfrm>
        </p:spPr>
        <p:txBody>
          <a:bodyPr>
            <a:normAutofit/>
          </a:bodyPr>
          <a:lstStyle/>
          <a:p>
            <a:r>
              <a:rPr lang="en-US" sz="4000" b="1" dirty="0"/>
              <a:t>Aquaculture-mainly Seaweed farming and value addition</a:t>
            </a:r>
          </a:p>
        </p:txBody>
      </p:sp>
    </p:spTree>
    <p:extLst>
      <p:ext uri="{BB962C8B-B14F-4D97-AF65-F5344CB8AC3E}">
        <p14:creationId xmlns:p14="http://schemas.microsoft.com/office/powerpoint/2010/main" val="414626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CD412-ECBF-4565-BE88-A12FEB318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237" y="1270304"/>
            <a:ext cx="5419054" cy="473453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Employs ~30,000 farmers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&gt;80% are women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Production &gt;30,000 t (DW) annually (2024)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Proved important livelihood activity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en-US" altLang="en-US" sz="3200" dirty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en-GB" altLang="en-US" sz="3200" b="1" dirty="0"/>
          </a:p>
          <a:p>
            <a:pPr marL="0" indent="0">
              <a:defRPr/>
            </a:pPr>
            <a:endParaRPr lang="en-GB" altLang="en-US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FFA401-B8EF-D78D-79E9-3A20018BF2AE}"/>
              </a:ext>
            </a:extLst>
          </p:cNvPr>
          <p:cNvSpPr txBox="1">
            <a:spLocks/>
          </p:cNvSpPr>
          <p:nvPr/>
        </p:nvSpPr>
        <p:spPr>
          <a:xfrm>
            <a:off x="281237" y="0"/>
            <a:ext cx="5251251" cy="792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Seaweed cultivation in Tanzania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28E4DB-98E0-EE89-6343-DF9190FD4766}"/>
              </a:ext>
            </a:extLst>
          </p:cNvPr>
          <p:cNvGrpSpPr/>
          <p:nvPr/>
        </p:nvGrpSpPr>
        <p:grpSpPr>
          <a:xfrm>
            <a:off x="5647766" y="3892549"/>
            <a:ext cx="6544234" cy="2965451"/>
            <a:chOff x="5647766" y="3892549"/>
            <a:chExt cx="6544234" cy="29654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8EA82D-C377-BC79-EE14-59D72BD9B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766" y="3892549"/>
              <a:ext cx="6544234" cy="296545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4B4BC4-A734-EE07-2FAE-DB0CF009962F}"/>
                </a:ext>
              </a:extLst>
            </p:cNvPr>
            <p:cNvSpPr txBox="1"/>
            <p:nvPr/>
          </p:nvSpPr>
          <p:spPr>
            <a:xfrm>
              <a:off x="10363624" y="653361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3C59FAC-CA60-3E51-6B54-776321E033B5}"/>
              </a:ext>
            </a:extLst>
          </p:cNvPr>
          <p:cNvGrpSpPr/>
          <p:nvPr/>
        </p:nvGrpSpPr>
        <p:grpSpPr>
          <a:xfrm>
            <a:off x="5616390" y="0"/>
            <a:ext cx="6575610" cy="3782165"/>
            <a:chOff x="5616390" y="0"/>
            <a:chExt cx="6575610" cy="37821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7DEE89-4DE9-FE0C-71EF-A55664AA5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390" y="0"/>
              <a:ext cx="6575610" cy="37821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342B58-3CBA-2068-1248-8574E7592C96}"/>
                </a:ext>
              </a:extLst>
            </p:cNvPr>
            <p:cNvSpPr txBox="1"/>
            <p:nvPr/>
          </p:nvSpPr>
          <p:spPr>
            <a:xfrm>
              <a:off x="9619808" y="3429000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AA4A-A0C5-487D-9ACF-512C7582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599" y="152401"/>
            <a:ext cx="9162757" cy="4873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5045C"/>
                </a:solidFill>
              </a:rPr>
              <a:t>The seaweed farming and export setup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07F76D8-8945-0133-8D17-B3A613832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435" y="6269163"/>
            <a:ext cx="3778353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Farmers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784C721-78B1-8D3F-C94B-B014065C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2" y="5363324"/>
            <a:ext cx="2977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Sell in villages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843F735-F4C5-A271-DD59-535C47163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435" y="3606592"/>
            <a:ext cx="3238589" cy="78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Local/sister companies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C893D4E-168F-C28E-43AE-744717E5C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637" y="3856208"/>
            <a:ext cx="2968706" cy="46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C-Weed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Mwani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63EF6466-CE19-C2DB-9C40-7C8FFF0F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984" y="2096337"/>
            <a:ext cx="4857883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Multinational companies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9E2F4A-852C-826D-6E1A-6A3B905F6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637" y="4157631"/>
            <a:ext cx="3559074" cy="46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Ledo Biashara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30AC4A-9622-51DE-4518-22B01C9FE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637" y="3630141"/>
            <a:ext cx="2698824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ZANEA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CE4A9-E178-04EC-24F8-5B269AF40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696" y="4459055"/>
            <a:ext cx="2954650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ZASCOL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0360E0-2232-5D1C-5447-15225B696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755" y="4760478"/>
            <a:ext cx="2563883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ZanQUE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538CC2-797B-BAA3-7D62-870DA04C8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872" y="5061901"/>
            <a:ext cx="2951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Zanzibar Shell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8D1A88-657C-AEDE-AD73-C54BF7753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519" y="1520179"/>
            <a:ext cx="3103647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France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C497CA-2382-1819-A9E5-E8395449F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519" y="1896958"/>
            <a:ext cx="1889177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A6F2EB-4D1A-E333-5081-31B1139B3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519" y="2123025"/>
            <a:ext cx="3008064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Denmark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F2FFE1-C721-0479-BF28-D209AE16A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519" y="2424448"/>
            <a:ext cx="3238589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Spain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6FE4EB-A20F-20C4-559D-AC1E58EF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637" y="3102650"/>
            <a:ext cx="2024118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Chile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697242-3170-20BA-0AD0-421289823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519" y="2725872"/>
            <a:ext cx="2024118" cy="4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China</a:t>
            </a:r>
          </a:p>
        </p:txBody>
      </p:sp>
      <p:cxnSp>
        <p:nvCxnSpPr>
          <p:cNvPr id="24" name="Straight Arrow Connector 31">
            <a:extLst>
              <a:ext uri="{FF2B5EF4-FFF2-40B4-BE49-F238E27FC236}">
                <a16:creationId xmlns:a16="http://schemas.microsoft.com/office/drawing/2014/main" id="{5EBC2B4E-871B-A344-AD85-D4AA6B25DEE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200480" y="6044995"/>
            <a:ext cx="463124" cy="562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32">
            <a:extLst>
              <a:ext uri="{FF2B5EF4-FFF2-40B4-BE49-F238E27FC236}">
                <a16:creationId xmlns:a16="http://schemas.microsoft.com/office/drawing/2014/main" id="{AE4D6603-6274-6335-9448-4AE8D5DAAD4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77222" y="4614476"/>
            <a:ext cx="0" cy="68762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8742A9F1-3A4D-F2A0-2F11-75639212700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607747" y="2959788"/>
            <a:ext cx="42169" cy="68762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6">
            <a:extLst>
              <a:ext uri="{FF2B5EF4-FFF2-40B4-BE49-F238E27FC236}">
                <a16:creationId xmlns:a16="http://schemas.microsoft.com/office/drawing/2014/main" id="{6009281A-E821-DE4C-2F33-65449B96691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19813" y="1821602"/>
            <a:ext cx="2563883" cy="53691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38">
            <a:extLst>
              <a:ext uri="{FF2B5EF4-FFF2-40B4-BE49-F238E27FC236}">
                <a16:creationId xmlns:a16="http://schemas.microsoft.com/office/drawing/2014/main" id="{ABFADA54-575B-70FD-FD04-75483050D1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54754" y="2123025"/>
            <a:ext cx="2563883" cy="31084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41">
            <a:extLst>
              <a:ext uri="{FF2B5EF4-FFF2-40B4-BE49-F238E27FC236}">
                <a16:creationId xmlns:a16="http://schemas.microsoft.com/office/drawing/2014/main" id="{E73E5ADF-1FAF-98C7-8086-F4E6EAA78E7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54754" y="2575160"/>
            <a:ext cx="2159059" cy="7535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Arrow Connector 42">
            <a:extLst>
              <a:ext uri="{FF2B5EF4-FFF2-40B4-BE49-F238E27FC236}">
                <a16:creationId xmlns:a16="http://schemas.microsoft.com/office/drawing/2014/main" id="{8C617660-4170-F7E1-03B8-A0D56ADF2F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19813" y="2725872"/>
            <a:ext cx="2563883" cy="7535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43">
            <a:extLst>
              <a:ext uri="{FF2B5EF4-FFF2-40B4-BE49-F238E27FC236}">
                <a16:creationId xmlns:a16="http://schemas.microsoft.com/office/drawing/2014/main" id="{8578264C-B928-AAAA-C10E-34E339042AD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54754" y="2349093"/>
            <a:ext cx="2563883" cy="2119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44">
            <a:extLst>
              <a:ext uri="{FF2B5EF4-FFF2-40B4-BE49-F238E27FC236}">
                <a16:creationId xmlns:a16="http://schemas.microsoft.com/office/drawing/2014/main" id="{174CB1BB-6ED3-0E6C-478E-48F29D5BDF7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84872" y="2801227"/>
            <a:ext cx="2563883" cy="30142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50">
            <a:extLst>
              <a:ext uri="{FF2B5EF4-FFF2-40B4-BE49-F238E27FC236}">
                <a16:creationId xmlns:a16="http://schemas.microsoft.com/office/drawing/2014/main" id="{668F114D-5D3B-894A-0F16-4ECD0A8C31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49931" y="4308343"/>
            <a:ext cx="2563883" cy="22606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51">
            <a:extLst>
              <a:ext uri="{FF2B5EF4-FFF2-40B4-BE49-F238E27FC236}">
                <a16:creationId xmlns:a16="http://schemas.microsoft.com/office/drawing/2014/main" id="{68CACB03-CF07-0A70-943C-06DBFB687C2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184872" y="3780853"/>
            <a:ext cx="2294000" cy="7535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52">
            <a:extLst>
              <a:ext uri="{FF2B5EF4-FFF2-40B4-BE49-F238E27FC236}">
                <a16:creationId xmlns:a16="http://schemas.microsoft.com/office/drawing/2014/main" id="{FD0A3085-699B-E415-608E-F6D708FE6D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2985" y="3966102"/>
            <a:ext cx="2639787" cy="7221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Arrow Connector 53">
            <a:extLst>
              <a:ext uri="{FF2B5EF4-FFF2-40B4-BE49-F238E27FC236}">
                <a16:creationId xmlns:a16="http://schemas.microsoft.com/office/drawing/2014/main" id="{E21F2AB1-AF6B-D093-5454-15186ED0CC69}"/>
              </a:ext>
            </a:extLst>
          </p:cNvPr>
          <p:cNvCxnSpPr>
            <a:cxnSpLocks noChangeShapeType="1"/>
            <a:endCxn id="17" idx="1"/>
          </p:cNvCxnSpPr>
          <p:nvPr/>
        </p:nvCxnSpPr>
        <p:spPr bwMode="auto">
          <a:xfrm>
            <a:off x="4780048" y="4459055"/>
            <a:ext cx="2698824" cy="83367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54">
            <a:extLst>
              <a:ext uri="{FF2B5EF4-FFF2-40B4-BE49-F238E27FC236}">
                <a16:creationId xmlns:a16="http://schemas.microsoft.com/office/drawing/2014/main" id="{81646198-8A01-66DF-ACC1-E813918028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49931" y="4157631"/>
            <a:ext cx="2563883" cy="7535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55">
            <a:extLst>
              <a:ext uri="{FF2B5EF4-FFF2-40B4-BE49-F238E27FC236}">
                <a16:creationId xmlns:a16="http://schemas.microsoft.com/office/drawing/2014/main" id="{137A026E-C2F0-D6B1-6B84-E9A763F87B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14990" y="4383699"/>
            <a:ext cx="2698824" cy="45213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Arrow Connector 53">
            <a:extLst>
              <a:ext uri="{FF2B5EF4-FFF2-40B4-BE49-F238E27FC236}">
                <a16:creationId xmlns:a16="http://schemas.microsoft.com/office/drawing/2014/main" id="{1F55607B-D5FC-A828-9C58-C78C8D5F9DED}"/>
              </a:ext>
            </a:extLst>
          </p:cNvPr>
          <p:cNvCxnSpPr>
            <a:cxnSpLocks noChangeShapeType="1"/>
            <a:endCxn id="12" idx="1"/>
          </p:cNvCxnSpPr>
          <p:nvPr/>
        </p:nvCxnSpPr>
        <p:spPr bwMode="auto">
          <a:xfrm>
            <a:off x="4932448" y="4611455"/>
            <a:ext cx="2801642" cy="100305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53">
            <a:extLst>
              <a:ext uri="{FF2B5EF4-FFF2-40B4-BE49-F238E27FC236}">
                <a16:creationId xmlns:a16="http://schemas.microsoft.com/office/drawing/2014/main" id="{6900461D-E31B-D310-1EA7-3EA48D3A55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53836" y="4687824"/>
            <a:ext cx="2690094" cy="10743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F133B5F-C2A1-E453-D02A-265064D6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090" y="5383676"/>
            <a:ext cx="2061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INOVO Co. Ltd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AE8637-AB1E-97FD-7755-92C7CD580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871" y="5685099"/>
            <a:ext cx="2951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en-US" sz="2400" dirty="0">
                <a:cs typeface="Arial" panose="020B0604020202020204" pitchFamily="34" charset="0"/>
              </a:rPr>
              <a:t>Hill Seaweed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6581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515" y="331095"/>
            <a:ext cx="4658259" cy="79200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+mn-lt"/>
              </a:rPr>
              <a:t>Red seaweed cultivation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23416" y="1785855"/>
            <a:ext cx="4274409" cy="652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Spinosum, US$ 0.25/kg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189593" y="1785855"/>
            <a:ext cx="4679577" cy="652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Cottonii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US$ 0.5$/kg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F68CA-FEB6-AC5A-BE79-1BBFAF168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" y="2546240"/>
            <a:ext cx="6203575" cy="4311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C670A7-235C-E659-79AB-F8981DC2B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97" y="2546240"/>
            <a:ext cx="5861007" cy="43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9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113E63-23DA-4BC2-8D92-DE85D4EC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05" y="1094920"/>
            <a:ext cx="5981729" cy="10461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Increasing seawater temperature </a:t>
            </a:r>
            <a:br>
              <a:rPr lang="en-US" sz="3200" b="1" dirty="0"/>
            </a:br>
            <a:r>
              <a:rPr lang="en-US" sz="3200" b="1" dirty="0"/>
              <a:t>(31 - 38 </a:t>
            </a:r>
            <a:r>
              <a:rPr lang="en-GB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/>
              <a:t>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88134-369A-4113-BA43-904B4449C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84" y="2463814"/>
            <a:ext cx="5981729" cy="1287917"/>
          </a:xfrm>
        </p:spPr>
        <p:txBody>
          <a:bodyPr>
            <a:noAutofit/>
          </a:bodyPr>
          <a:lstStyle/>
          <a:p>
            <a:pPr defTabSz="731557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latin typeface="+mn-lt"/>
              </a:rPr>
              <a:t>Diseases &amp; pests=ice-ice, epiphytes</a:t>
            </a:r>
          </a:p>
          <a:p>
            <a:pPr marL="0" indent="0" defTabSz="731557">
              <a:buNone/>
              <a:defRPr/>
            </a:pPr>
            <a:endParaRPr lang="en-US" sz="3200" dirty="0"/>
          </a:p>
          <a:p>
            <a:pPr marL="0" indent="0">
              <a:buClr>
                <a:schemeClr val="bg2">
                  <a:lumMod val="40000"/>
                  <a:lumOff val="60000"/>
                </a:schemeClr>
              </a:buClr>
              <a:buNone/>
              <a:defRPr/>
            </a:pPr>
            <a:endParaRPr lang="en-GB" sz="3200" dirty="0"/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Ø"/>
              <a:defRPr/>
            </a:pPr>
            <a:endParaRPr lang="en-GB" sz="3200" dirty="0"/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Ø"/>
              <a:defRPr/>
            </a:pPr>
            <a:endParaRPr lang="en-US" sz="3200" dirty="0"/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endParaRPr lang="en-US" sz="3200" dirty="0"/>
          </a:p>
        </p:txBody>
      </p:sp>
      <p:sp>
        <p:nvSpPr>
          <p:cNvPr id="14341" name="Title 1">
            <a:extLst>
              <a:ext uri="{FF2B5EF4-FFF2-40B4-BE49-F238E27FC236}">
                <a16:creationId xmlns:a16="http://schemas.microsoft.com/office/drawing/2014/main" id="{5D0CE151-351A-499E-8D96-CBA5E4CAD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09" y="320706"/>
            <a:ext cx="5357191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960" tIns="30480" rIns="60960" bIns="30480"/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Challenges/Climate change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A0B62C-42F1-9CD9-CFBB-83A4F9FFB2B2}"/>
              </a:ext>
            </a:extLst>
          </p:cNvPr>
          <p:cNvGrpSpPr/>
          <p:nvPr/>
        </p:nvGrpSpPr>
        <p:grpSpPr>
          <a:xfrm>
            <a:off x="3188914" y="4276166"/>
            <a:ext cx="3219353" cy="2581834"/>
            <a:chOff x="3188914" y="4276166"/>
            <a:chExt cx="3219353" cy="25818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11C89D-DAAC-E2E8-7764-E7D6D9D7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914" y="4276166"/>
              <a:ext cx="3219353" cy="258183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0E9387-5DF9-EDA3-100A-44A106D7EA9B}"/>
                </a:ext>
              </a:extLst>
            </p:cNvPr>
            <p:cNvSpPr txBox="1"/>
            <p:nvPr/>
          </p:nvSpPr>
          <p:spPr>
            <a:xfrm>
              <a:off x="4530505" y="649832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1995AD-FBA7-2D4B-14FF-A7E2C30428C3}"/>
              </a:ext>
            </a:extLst>
          </p:cNvPr>
          <p:cNvGrpSpPr/>
          <p:nvPr/>
        </p:nvGrpSpPr>
        <p:grpSpPr>
          <a:xfrm>
            <a:off x="6579702" y="0"/>
            <a:ext cx="5612297" cy="3953435"/>
            <a:chOff x="6579702" y="0"/>
            <a:chExt cx="5612297" cy="39534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63BA72-CD63-2237-3882-9552848E9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702" y="0"/>
              <a:ext cx="5612297" cy="395343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F209DE-A239-E3D9-E853-B06A6F7A2D46}"/>
                </a:ext>
              </a:extLst>
            </p:cNvPr>
            <p:cNvSpPr txBox="1"/>
            <p:nvPr/>
          </p:nvSpPr>
          <p:spPr>
            <a:xfrm>
              <a:off x="9802546" y="3589539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8B143A-6711-9826-A71D-B9AFD38A326E}"/>
              </a:ext>
            </a:extLst>
          </p:cNvPr>
          <p:cNvGrpSpPr/>
          <p:nvPr/>
        </p:nvGrpSpPr>
        <p:grpSpPr>
          <a:xfrm>
            <a:off x="6347013" y="3953435"/>
            <a:ext cx="5844988" cy="2998693"/>
            <a:chOff x="6347013" y="3953435"/>
            <a:chExt cx="5844988" cy="29986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151805-B184-4899-ABC7-C03C34313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7013" y="3953435"/>
              <a:ext cx="5844988" cy="299869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241245-17CE-A309-F01C-1BE97052FD09}"/>
                </a:ext>
              </a:extLst>
            </p:cNvPr>
            <p:cNvSpPr txBox="1"/>
            <p:nvPr/>
          </p:nvSpPr>
          <p:spPr>
            <a:xfrm>
              <a:off x="8530367" y="6627744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E967C5-A97D-6581-FCB6-7F3C750131B9}"/>
              </a:ext>
            </a:extLst>
          </p:cNvPr>
          <p:cNvGrpSpPr/>
          <p:nvPr/>
        </p:nvGrpSpPr>
        <p:grpSpPr>
          <a:xfrm>
            <a:off x="-1" y="4276166"/>
            <a:ext cx="3116919" cy="2581834"/>
            <a:chOff x="-1" y="4276166"/>
            <a:chExt cx="3116919" cy="258183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C8BA46-E510-F6A9-008A-7413A5EF0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4276166"/>
              <a:ext cx="3116919" cy="25818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4E5565-E709-0D75-BD20-05845BB05397}"/>
                </a:ext>
              </a:extLst>
            </p:cNvPr>
            <p:cNvSpPr txBox="1"/>
            <p:nvPr/>
          </p:nvSpPr>
          <p:spPr>
            <a:xfrm>
              <a:off x="1558458" y="651013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A48A009-D310-47AB-B623-F9401406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668122"/>
            <a:ext cx="4900267" cy="3235888"/>
          </a:xfrm>
        </p:spPr>
        <p:txBody>
          <a:bodyPr/>
          <a:lstStyle/>
          <a:p>
            <a:pPr algn="l"/>
            <a:r>
              <a:rPr lang="en-US" altLang="en-US" sz="3200" dirty="0">
                <a:latin typeface="+mn-lt"/>
              </a:rPr>
              <a:t>Results in: </a:t>
            </a:r>
            <a:br>
              <a:rPr lang="en-US" altLang="en-US" sz="3200" dirty="0">
                <a:latin typeface="+mn-lt"/>
              </a:rPr>
            </a:br>
            <a:r>
              <a:rPr lang="en-US" altLang="en-US" sz="3200" dirty="0">
                <a:latin typeface="+mn-lt"/>
              </a:rPr>
              <a:t>-Declining Production</a:t>
            </a:r>
            <a:br>
              <a:rPr lang="en-US" altLang="en-US" sz="3200" dirty="0">
                <a:latin typeface="+mn-lt"/>
              </a:rPr>
            </a:br>
            <a:br>
              <a:rPr lang="en-US" altLang="en-US" sz="3200" dirty="0">
                <a:latin typeface="+mn-lt"/>
              </a:rPr>
            </a:br>
            <a:r>
              <a:rPr lang="en-US" altLang="en-US" sz="3200" dirty="0">
                <a:latin typeface="+mn-lt"/>
              </a:rPr>
              <a:t>-Higher valued </a:t>
            </a:r>
            <a:r>
              <a:rPr lang="en-US" altLang="en-US" sz="3200" dirty="0" err="1">
                <a:latin typeface="+mn-lt"/>
              </a:rPr>
              <a:t>Cottonii</a:t>
            </a:r>
            <a:r>
              <a:rPr lang="en-US" altLang="en-US" sz="3200" dirty="0">
                <a:latin typeface="+mn-lt"/>
              </a:rPr>
              <a:t> not growing =lower income</a:t>
            </a:r>
            <a:br>
              <a:rPr lang="en-US" altLang="en-US" sz="3200" dirty="0">
                <a:latin typeface="+mn-lt"/>
              </a:rPr>
            </a:br>
            <a:endParaRPr lang="en-US" altLang="en-US" sz="3200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F9541D-5CEE-4E17-B834-94DC18EC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1C1114-E7FB-2845-AC95-588825D22AD1}"/>
              </a:ext>
            </a:extLst>
          </p:cNvPr>
          <p:cNvCxnSpPr>
            <a:cxnSpLocks/>
          </p:cNvCxnSpPr>
          <p:nvPr/>
        </p:nvCxnSpPr>
        <p:spPr>
          <a:xfrm>
            <a:off x="10565582" y="668122"/>
            <a:ext cx="631799" cy="749626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9B5860A-B4BD-BC27-1034-91C3DA4E835A}"/>
              </a:ext>
            </a:extLst>
          </p:cNvPr>
          <p:cNvGraphicFramePr>
            <a:graphicFrameLocks/>
          </p:cNvGraphicFramePr>
          <p:nvPr/>
        </p:nvGraphicFramePr>
        <p:xfrm>
          <a:off x="5753686" y="0"/>
          <a:ext cx="6359388" cy="397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6700ADF-BAC4-F4CD-B31B-DDA91FC81B46}"/>
              </a:ext>
            </a:extLst>
          </p:cNvPr>
          <p:cNvGrpSpPr/>
          <p:nvPr/>
        </p:nvGrpSpPr>
        <p:grpSpPr>
          <a:xfrm>
            <a:off x="6598991" y="3977148"/>
            <a:ext cx="5514083" cy="2728452"/>
            <a:chOff x="6598991" y="3977148"/>
            <a:chExt cx="5514083" cy="27284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CA5885-19CE-23CA-AB27-7D385675E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8991" y="3977148"/>
              <a:ext cx="5514083" cy="272845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62D815D-B1CF-8343-2113-D5CBCC8D1BDA}"/>
                </a:ext>
              </a:extLst>
            </p:cNvPr>
            <p:cNvSpPr txBox="1"/>
            <p:nvPr/>
          </p:nvSpPr>
          <p:spPr>
            <a:xfrm>
              <a:off x="9166860" y="6374356"/>
              <a:ext cx="1478280" cy="3243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©F.E. Msuya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788</Words>
  <Application>Microsoft Office PowerPoint</Application>
  <PresentationFormat>Widescreen</PresentationFormat>
  <Paragraphs>196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Candara</vt:lpstr>
      <vt:lpstr>Times New Roman</vt:lpstr>
      <vt:lpstr>Verdana</vt:lpstr>
      <vt:lpstr>Wingdings</vt:lpstr>
      <vt:lpstr>Wingdings 3</vt:lpstr>
      <vt:lpstr>Office Theme</vt:lpstr>
      <vt:lpstr>1_Office Theme</vt:lpstr>
      <vt:lpstr>2_Office Theme</vt:lpstr>
      <vt:lpstr>Case study : socio-economic challenges of marine resources</vt:lpstr>
      <vt:lpstr>Introduction</vt:lpstr>
      <vt:lpstr>PowerPoint Presentation</vt:lpstr>
      <vt:lpstr>Marine Resources focused in this presentation</vt:lpstr>
      <vt:lpstr>PowerPoint Presentation</vt:lpstr>
      <vt:lpstr>The seaweed farming and export setup</vt:lpstr>
      <vt:lpstr>Red seaweed cultivation</vt:lpstr>
      <vt:lpstr>Increasing seawater temperature  (31 - 38 0C) </vt:lpstr>
      <vt:lpstr>Results in:  -Declining Production  -Higher valued Cottonii not growing =lower income </vt:lpstr>
      <vt:lpstr>Results in:   -Some farmers stopping  -Farming = seasonal stop of 3 months of not farming during hot seasons</vt:lpstr>
      <vt:lpstr>PowerPoint Presentation</vt:lpstr>
      <vt:lpstr>PowerPoint Presentation</vt:lpstr>
      <vt:lpstr>INTERVENTIONS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Challenge-Limited Research on other species to domesticate</vt:lpstr>
      <vt:lpstr>PowerPoint Presentation</vt:lpstr>
      <vt:lpstr>PowerPoint Presentation</vt:lpstr>
      <vt:lpstr>PowerPoint Presentation</vt:lpstr>
      <vt:lpstr> </vt:lpstr>
      <vt:lpstr> Asante sana! Thank you very much!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Flower Msuya</dc:creator>
  <cp:lastModifiedBy>Dr. Flower Msuya</cp:lastModifiedBy>
  <cp:revision>26</cp:revision>
  <dcterms:created xsi:type="dcterms:W3CDTF">2025-03-09T16:19:57Z</dcterms:created>
  <dcterms:modified xsi:type="dcterms:W3CDTF">2025-03-10T14:13:41Z</dcterms:modified>
</cp:coreProperties>
</file>